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3"/>
    <p:sldMasterId id="2147483675" r:id="rId4"/>
  </p:sldMasterIdLst>
  <p:notesMasterIdLst>
    <p:notesMasterId r:id="rId29"/>
  </p:notesMasterIdLst>
  <p:handoutMasterIdLst>
    <p:handoutMasterId r:id="rId30"/>
  </p:handoutMasterIdLst>
  <p:sldIdLst>
    <p:sldId id="277" r:id="rId5"/>
    <p:sldId id="399" r:id="rId6"/>
    <p:sldId id="400" r:id="rId7"/>
    <p:sldId id="408" r:id="rId8"/>
    <p:sldId id="409" r:id="rId9"/>
    <p:sldId id="401" r:id="rId10"/>
    <p:sldId id="410" r:id="rId11"/>
    <p:sldId id="412" r:id="rId12"/>
    <p:sldId id="402" r:id="rId13"/>
    <p:sldId id="403" r:id="rId14"/>
    <p:sldId id="413" r:id="rId15"/>
    <p:sldId id="404" r:id="rId16"/>
    <p:sldId id="420" r:id="rId17"/>
    <p:sldId id="421" r:id="rId18"/>
    <p:sldId id="422" r:id="rId19"/>
    <p:sldId id="423" r:id="rId20"/>
    <p:sldId id="424" r:id="rId21"/>
    <p:sldId id="425" r:id="rId22"/>
    <p:sldId id="426" r:id="rId23"/>
    <p:sldId id="427" r:id="rId24"/>
    <p:sldId id="429" r:id="rId25"/>
    <p:sldId id="405" r:id="rId26"/>
    <p:sldId id="406" r:id="rId27"/>
    <p:sldId id="407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8137"/>
    <a:srgbClr val="BC8F00"/>
    <a:srgbClr val="860000"/>
    <a:srgbClr val="00B0F0"/>
    <a:srgbClr val="1B3F5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074" autoAdjust="0"/>
    <p:restoredTop sz="94660" autoAdjust="0"/>
  </p:normalViewPr>
  <p:slideViewPr>
    <p:cSldViewPr snapToGrid="0" showGuides="1">
      <p:cViewPr varScale="1">
        <p:scale>
          <a:sx n="85" d="100"/>
          <a:sy n="85" d="100"/>
        </p:scale>
        <p:origin x="816" y="77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7" d="100"/>
          <a:sy n="67" d="100"/>
        </p:scale>
        <p:origin x="-3168" y="-77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slide" Target="slides/slide1.xml"/><Relationship Id="rId4" Type="http://schemas.openxmlformats.org/officeDocument/2006/relationships/slideMaster" Target="slideMasters/slideMaster3.xml"/><Relationship Id="rId33" Type="http://schemas.openxmlformats.org/officeDocument/2006/relationships/tableStyles" Target="tableStyles.xml"/><Relationship Id="rId32" Type="http://schemas.openxmlformats.org/officeDocument/2006/relationships/viewProps" Target="viewProps.xml"/><Relationship Id="rId31" Type="http://schemas.openxmlformats.org/officeDocument/2006/relationships/presProps" Target="presProps.xml"/><Relationship Id="rId30" Type="http://schemas.openxmlformats.org/officeDocument/2006/relationships/handoutMaster" Target="handoutMasters/handoutMaster1.xml"/><Relationship Id="rId3" Type="http://schemas.openxmlformats.org/officeDocument/2006/relationships/slideMaster" Target="slideMasters/slideMaster2.xml"/><Relationship Id="rId29" Type="http://schemas.openxmlformats.org/officeDocument/2006/relationships/notesMaster" Target="notesMasters/notesMaster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CDA8E9-9948-4BC7-A1DE-415AE6D34228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B5F544-A886-482E-AF73-1D6364AAC657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A4AE53-78AB-4E30-A376-70F5FA87A326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732FBC-CC67-4B17-8935-02F23E3364AC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1"/>
          <p:cNvSpPr/>
          <p:nvPr userDrawn="1"/>
        </p:nvSpPr>
        <p:spPr>
          <a:xfrm>
            <a:off x="-19050" y="1905000"/>
            <a:ext cx="12211050" cy="4953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sp>
        <p:nvSpPr>
          <p:cNvPr id="4" name="Прямоугольник 8"/>
          <p:cNvSpPr/>
          <p:nvPr userDrawn="1"/>
        </p:nvSpPr>
        <p:spPr>
          <a:xfrm>
            <a:off x="-19050" y="0"/>
            <a:ext cx="12211050" cy="4438650"/>
          </a:xfrm>
          <a:custGeom>
            <a:avLst/>
            <a:gdLst>
              <a:gd name="connsiteX0" fmla="*/ 0 w 12192000"/>
              <a:gd name="connsiteY0" fmla="*/ 0 h 4133850"/>
              <a:gd name="connsiteX1" fmla="*/ 12192000 w 12192000"/>
              <a:gd name="connsiteY1" fmla="*/ 0 h 4133850"/>
              <a:gd name="connsiteX2" fmla="*/ 12192000 w 12192000"/>
              <a:gd name="connsiteY2" fmla="*/ 4133850 h 4133850"/>
              <a:gd name="connsiteX3" fmla="*/ 0 w 12192000"/>
              <a:gd name="connsiteY3" fmla="*/ 4133850 h 4133850"/>
              <a:gd name="connsiteX4" fmla="*/ 0 w 12192000"/>
              <a:gd name="connsiteY4" fmla="*/ 0 h 4133850"/>
              <a:gd name="connsiteX0-1" fmla="*/ 19050 w 12211050"/>
              <a:gd name="connsiteY0-2" fmla="*/ 0 h 4133850"/>
              <a:gd name="connsiteX1-3" fmla="*/ 12211050 w 12211050"/>
              <a:gd name="connsiteY1-4" fmla="*/ 0 h 4133850"/>
              <a:gd name="connsiteX2-5" fmla="*/ 12211050 w 12211050"/>
              <a:gd name="connsiteY2-6" fmla="*/ 4133850 h 4133850"/>
              <a:gd name="connsiteX3-7" fmla="*/ 0 w 12211050"/>
              <a:gd name="connsiteY3-8" fmla="*/ 3219450 h 4133850"/>
              <a:gd name="connsiteX4-9" fmla="*/ 19050 w 12211050"/>
              <a:gd name="connsiteY4-10" fmla="*/ 0 h 4133850"/>
              <a:gd name="connsiteX0-11" fmla="*/ 19050 w 12211050"/>
              <a:gd name="connsiteY0-12" fmla="*/ 0 h 4438650"/>
              <a:gd name="connsiteX1-13" fmla="*/ 12211050 w 12211050"/>
              <a:gd name="connsiteY1-14" fmla="*/ 0 h 4438650"/>
              <a:gd name="connsiteX2-15" fmla="*/ 12211050 w 12211050"/>
              <a:gd name="connsiteY2-16" fmla="*/ 4438650 h 4438650"/>
              <a:gd name="connsiteX3-17" fmla="*/ 0 w 12211050"/>
              <a:gd name="connsiteY3-18" fmla="*/ 3219450 h 4438650"/>
              <a:gd name="connsiteX4-19" fmla="*/ 19050 w 12211050"/>
              <a:gd name="connsiteY4-20" fmla="*/ 0 h 443865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2211050" h="4438650">
                <a:moveTo>
                  <a:pt x="19050" y="0"/>
                </a:moveTo>
                <a:lnTo>
                  <a:pt x="12211050" y="0"/>
                </a:lnTo>
                <a:lnTo>
                  <a:pt x="12211050" y="4438650"/>
                </a:lnTo>
                <a:lnTo>
                  <a:pt x="0" y="3219450"/>
                </a:lnTo>
                <a:lnTo>
                  <a:pt x="19050" y="0"/>
                </a:lnTo>
                <a:close/>
              </a:path>
            </a:pathLst>
          </a:cu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sp>
        <p:nvSpPr>
          <p:cNvPr id="5" name="Прямоугольник 3"/>
          <p:cNvSpPr/>
          <p:nvPr userDrawn="1"/>
        </p:nvSpPr>
        <p:spPr>
          <a:xfrm>
            <a:off x="1085850" y="1009650"/>
            <a:ext cx="10020300" cy="5238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sp>
        <p:nvSpPr>
          <p:cNvPr id="8" name="Рисунок 7"/>
          <p:cNvSpPr>
            <a:spLocks noGrp="1"/>
          </p:cNvSpPr>
          <p:nvPr>
            <p:ph type="pic" sz="quarter" idx="10"/>
          </p:nvPr>
        </p:nvSpPr>
        <p:spPr>
          <a:xfrm>
            <a:off x="1847850" y="2819400"/>
            <a:ext cx="8496300" cy="2800350"/>
          </a:xfrm>
          <a:prstGeom prst="rect">
            <a:avLst/>
          </a:prstGeom>
        </p:spPr>
        <p:txBody>
          <a:bodyPr/>
          <a:lstStyle/>
          <a:p>
            <a:pPr lvl="0"/>
            <a:endParaRPr lang="ru-RU" noProof="0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1"/>
          <p:cNvSpPr/>
          <p:nvPr userDrawn="1"/>
        </p:nvSpPr>
        <p:spPr>
          <a:xfrm>
            <a:off x="-19050" y="1905000"/>
            <a:ext cx="12211050" cy="4953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sp>
        <p:nvSpPr>
          <p:cNvPr id="4" name="Прямоугольник 8"/>
          <p:cNvSpPr/>
          <p:nvPr userDrawn="1"/>
        </p:nvSpPr>
        <p:spPr>
          <a:xfrm>
            <a:off x="-19050" y="0"/>
            <a:ext cx="12211050" cy="4438650"/>
          </a:xfrm>
          <a:custGeom>
            <a:avLst/>
            <a:gdLst>
              <a:gd name="connsiteX0" fmla="*/ 0 w 12192000"/>
              <a:gd name="connsiteY0" fmla="*/ 0 h 4133850"/>
              <a:gd name="connsiteX1" fmla="*/ 12192000 w 12192000"/>
              <a:gd name="connsiteY1" fmla="*/ 0 h 4133850"/>
              <a:gd name="connsiteX2" fmla="*/ 12192000 w 12192000"/>
              <a:gd name="connsiteY2" fmla="*/ 4133850 h 4133850"/>
              <a:gd name="connsiteX3" fmla="*/ 0 w 12192000"/>
              <a:gd name="connsiteY3" fmla="*/ 4133850 h 4133850"/>
              <a:gd name="connsiteX4" fmla="*/ 0 w 12192000"/>
              <a:gd name="connsiteY4" fmla="*/ 0 h 4133850"/>
              <a:gd name="connsiteX0-1" fmla="*/ 19050 w 12211050"/>
              <a:gd name="connsiteY0-2" fmla="*/ 0 h 4133850"/>
              <a:gd name="connsiteX1-3" fmla="*/ 12211050 w 12211050"/>
              <a:gd name="connsiteY1-4" fmla="*/ 0 h 4133850"/>
              <a:gd name="connsiteX2-5" fmla="*/ 12211050 w 12211050"/>
              <a:gd name="connsiteY2-6" fmla="*/ 4133850 h 4133850"/>
              <a:gd name="connsiteX3-7" fmla="*/ 0 w 12211050"/>
              <a:gd name="connsiteY3-8" fmla="*/ 3219450 h 4133850"/>
              <a:gd name="connsiteX4-9" fmla="*/ 19050 w 12211050"/>
              <a:gd name="connsiteY4-10" fmla="*/ 0 h 4133850"/>
              <a:gd name="connsiteX0-11" fmla="*/ 19050 w 12211050"/>
              <a:gd name="connsiteY0-12" fmla="*/ 0 h 4438650"/>
              <a:gd name="connsiteX1-13" fmla="*/ 12211050 w 12211050"/>
              <a:gd name="connsiteY1-14" fmla="*/ 0 h 4438650"/>
              <a:gd name="connsiteX2-15" fmla="*/ 12211050 w 12211050"/>
              <a:gd name="connsiteY2-16" fmla="*/ 4438650 h 4438650"/>
              <a:gd name="connsiteX3-17" fmla="*/ 0 w 12211050"/>
              <a:gd name="connsiteY3-18" fmla="*/ 3219450 h 4438650"/>
              <a:gd name="connsiteX4-19" fmla="*/ 19050 w 12211050"/>
              <a:gd name="connsiteY4-20" fmla="*/ 0 h 443865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2211050" h="4438650">
                <a:moveTo>
                  <a:pt x="19050" y="0"/>
                </a:moveTo>
                <a:lnTo>
                  <a:pt x="12211050" y="0"/>
                </a:lnTo>
                <a:lnTo>
                  <a:pt x="12211050" y="4438650"/>
                </a:lnTo>
                <a:lnTo>
                  <a:pt x="0" y="3219450"/>
                </a:lnTo>
                <a:lnTo>
                  <a:pt x="19050" y="0"/>
                </a:lnTo>
                <a:close/>
              </a:path>
            </a:pathLst>
          </a:cu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sp>
        <p:nvSpPr>
          <p:cNvPr id="5" name="Прямоугольник 3"/>
          <p:cNvSpPr/>
          <p:nvPr userDrawn="1"/>
        </p:nvSpPr>
        <p:spPr>
          <a:xfrm>
            <a:off x="1085850" y="1009650"/>
            <a:ext cx="10020300" cy="5238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sp>
        <p:nvSpPr>
          <p:cNvPr id="8" name="Рисунок 7"/>
          <p:cNvSpPr>
            <a:spLocks noGrp="1"/>
          </p:cNvSpPr>
          <p:nvPr>
            <p:ph type="pic" sz="quarter" idx="10"/>
          </p:nvPr>
        </p:nvSpPr>
        <p:spPr>
          <a:xfrm>
            <a:off x="1847850" y="2819400"/>
            <a:ext cx="8496300" cy="2800350"/>
          </a:xfrm>
          <a:prstGeom prst="rect">
            <a:avLst/>
          </a:prstGeom>
        </p:spPr>
        <p:txBody>
          <a:bodyPr/>
          <a:lstStyle/>
          <a:p>
            <a:pPr lvl="0"/>
            <a:endParaRPr lang="ru-RU" noProof="0"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9A48AB-23F1-45F1-98E5-D2CDC7A5261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Layou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64638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932723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5" b="0" baseline="0"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  <a:endParaRPr lang="en-US" altLang="ko-KR" dirty="0"/>
          </a:p>
        </p:txBody>
      </p:sp>
      <p:sp>
        <p:nvSpPr>
          <p:cNvPr id="2" name="Rectangle 1"/>
          <p:cNvSpPr/>
          <p:nvPr userDrawn="1"/>
        </p:nvSpPr>
        <p:spPr>
          <a:xfrm>
            <a:off x="4037371" y="1"/>
            <a:ext cx="4128459" cy="6095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0" y="6753308"/>
            <a:ext cx="12192000" cy="1108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endParaRPr lang="en-US" sz="2400">
              <a:solidFill>
                <a:prstClr val="white"/>
              </a:solidFill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sic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64638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932723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5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  <a:endParaRPr lang="en-US" altLang="ko-KR" dirty="0"/>
          </a:p>
        </p:txBody>
      </p:sp>
      <p:sp>
        <p:nvSpPr>
          <p:cNvPr id="2" name="Rectangle 1"/>
          <p:cNvSpPr/>
          <p:nvPr userDrawn="1"/>
        </p:nvSpPr>
        <p:spPr>
          <a:xfrm>
            <a:off x="4037371" y="1"/>
            <a:ext cx="4128459" cy="6095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0" y="6753308"/>
            <a:ext cx="12192000" cy="1108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endParaRPr lang="en-US" sz="2400">
              <a:solidFill>
                <a:prstClr val="white"/>
              </a:solidFill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asic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735627" y="164638"/>
            <a:ext cx="9456373" cy="76808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735627" y="932723"/>
            <a:ext cx="9456373" cy="38404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865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  <a:endParaRPr lang="en-US" altLang="ko-KR" dirty="0"/>
          </a:p>
        </p:txBody>
      </p:sp>
      <p:sp>
        <p:nvSpPr>
          <p:cNvPr id="5" name="Rectangle 4"/>
          <p:cNvSpPr/>
          <p:nvPr userDrawn="1"/>
        </p:nvSpPr>
        <p:spPr>
          <a:xfrm>
            <a:off x="0" y="1"/>
            <a:ext cx="2543605" cy="686418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endParaRPr lang="en-US" sz="2400">
              <a:solidFill>
                <a:prstClr val="white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42176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1010261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5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  <a:endParaRPr lang="en-US" altLang="ko-KR" dirty="0"/>
          </a:p>
        </p:txBody>
      </p:sp>
      <p:sp>
        <p:nvSpPr>
          <p:cNvPr id="2" name="Rectangle 1"/>
          <p:cNvSpPr/>
          <p:nvPr userDrawn="1"/>
        </p:nvSpPr>
        <p:spPr>
          <a:xfrm>
            <a:off x="0" y="2276872"/>
            <a:ext cx="12192000" cy="240026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noAutofit/>
          </a:bodyPr>
          <a:lstStyle/>
          <a:p>
            <a:pPr algn="ctr" latinLnBrk="1"/>
            <a:endParaRPr lang="ko-KR" altLang="en-US" sz="2400">
              <a:solidFill>
                <a:prstClr val="white"/>
              </a:solidFill>
            </a:endParaRPr>
          </a:p>
        </p:txBody>
      </p:sp>
      <p:sp>
        <p:nvSpPr>
          <p:cNvPr id="3" name="Isosceles Triangle 2"/>
          <p:cNvSpPr/>
          <p:nvPr userDrawn="1"/>
        </p:nvSpPr>
        <p:spPr>
          <a:xfrm rot="10800000">
            <a:off x="1583392" y="4677509"/>
            <a:ext cx="384043" cy="331071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noAutofit/>
          </a:bodyPr>
          <a:lstStyle/>
          <a:p>
            <a:pPr algn="ctr" latinLnBrk="1"/>
            <a:endParaRPr lang="ko-KR" altLang="en-US" sz="2400">
              <a:solidFill>
                <a:prstClr val="white"/>
              </a:solidFill>
            </a:endParaRPr>
          </a:p>
        </p:txBody>
      </p:sp>
      <p:sp>
        <p:nvSpPr>
          <p:cNvPr id="12" name="Isosceles Triangle 11"/>
          <p:cNvSpPr/>
          <p:nvPr userDrawn="1"/>
        </p:nvSpPr>
        <p:spPr>
          <a:xfrm rot="10800000">
            <a:off x="4463712" y="4677509"/>
            <a:ext cx="384043" cy="331071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noAutofit/>
          </a:bodyPr>
          <a:lstStyle/>
          <a:p>
            <a:pPr algn="ctr" latinLnBrk="1"/>
            <a:endParaRPr lang="ko-KR" altLang="en-US" sz="2400">
              <a:solidFill>
                <a:prstClr val="white"/>
              </a:solidFill>
            </a:endParaRPr>
          </a:p>
        </p:txBody>
      </p:sp>
      <p:sp>
        <p:nvSpPr>
          <p:cNvPr id="13" name="Isosceles Triangle 12"/>
          <p:cNvSpPr/>
          <p:nvPr userDrawn="1"/>
        </p:nvSpPr>
        <p:spPr>
          <a:xfrm rot="10800000">
            <a:off x="7344032" y="4677509"/>
            <a:ext cx="384043" cy="331071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noAutofit/>
          </a:bodyPr>
          <a:lstStyle/>
          <a:p>
            <a:pPr algn="ctr" latinLnBrk="1"/>
            <a:endParaRPr lang="ko-KR" altLang="en-US" sz="2400">
              <a:solidFill>
                <a:prstClr val="white"/>
              </a:solidFill>
            </a:endParaRPr>
          </a:p>
        </p:txBody>
      </p:sp>
      <p:sp>
        <p:nvSpPr>
          <p:cNvPr id="14" name="Isosceles Triangle 13"/>
          <p:cNvSpPr/>
          <p:nvPr userDrawn="1"/>
        </p:nvSpPr>
        <p:spPr>
          <a:xfrm rot="10800000">
            <a:off x="10224348" y="4677509"/>
            <a:ext cx="384043" cy="331071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noAutofit/>
          </a:bodyPr>
          <a:lstStyle/>
          <a:p>
            <a:pPr algn="ctr" latinLnBrk="1"/>
            <a:endParaRPr lang="ko-KR" altLang="en-US" sz="2400">
              <a:solidFill>
                <a:prstClr val="white"/>
              </a:solidFill>
            </a:endParaRPr>
          </a:p>
        </p:txBody>
      </p:sp>
      <p:sp>
        <p:nvSpPr>
          <p:cNvPr id="15" name="Rectangle 14"/>
          <p:cNvSpPr/>
          <p:nvPr userDrawn="1"/>
        </p:nvSpPr>
        <p:spPr>
          <a:xfrm>
            <a:off x="4037371" y="1"/>
            <a:ext cx="4128459" cy="6095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16" name="Rectangle 15"/>
          <p:cNvSpPr/>
          <p:nvPr userDrawn="1"/>
        </p:nvSpPr>
        <p:spPr>
          <a:xfrm>
            <a:off x="0" y="6753308"/>
            <a:ext cx="12192000" cy="1108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17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815413" y="2517005"/>
            <a:ext cx="1920000" cy="192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609600" indent="0">
              <a:buNone/>
              <a:defRPr sz="3735"/>
            </a:lvl2pPr>
            <a:lvl3pPr marL="1219200" indent="0">
              <a:buNone/>
              <a:defRPr sz="3200"/>
            </a:lvl3pPr>
            <a:lvl4pPr marL="1828800" indent="0">
              <a:buNone/>
              <a:defRPr sz="2665"/>
            </a:lvl4pPr>
            <a:lvl5pPr marL="2438400" indent="0">
              <a:buNone/>
              <a:defRPr sz="2665"/>
            </a:lvl5pPr>
            <a:lvl6pPr marL="3048000" indent="0">
              <a:buNone/>
              <a:defRPr sz="2665"/>
            </a:lvl6pPr>
            <a:lvl7pPr marL="3657600" indent="0">
              <a:buNone/>
              <a:defRPr sz="2665"/>
            </a:lvl7pPr>
            <a:lvl8pPr marL="4267200" indent="0">
              <a:buNone/>
              <a:defRPr sz="2665"/>
            </a:lvl8pPr>
            <a:lvl9pPr marL="4876800" indent="0">
              <a:buNone/>
              <a:defRPr sz="2665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8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3695732" y="2517005"/>
            <a:ext cx="1920000" cy="192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609600" indent="0">
              <a:buNone/>
              <a:defRPr sz="3735"/>
            </a:lvl2pPr>
            <a:lvl3pPr marL="1219200" indent="0">
              <a:buNone/>
              <a:defRPr sz="3200"/>
            </a:lvl3pPr>
            <a:lvl4pPr marL="1828800" indent="0">
              <a:buNone/>
              <a:defRPr sz="2665"/>
            </a:lvl4pPr>
            <a:lvl5pPr marL="2438400" indent="0">
              <a:buNone/>
              <a:defRPr sz="2665"/>
            </a:lvl5pPr>
            <a:lvl6pPr marL="3048000" indent="0">
              <a:buNone/>
              <a:defRPr sz="2665"/>
            </a:lvl6pPr>
            <a:lvl7pPr marL="3657600" indent="0">
              <a:buNone/>
              <a:defRPr sz="2665"/>
            </a:lvl7pPr>
            <a:lvl8pPr marL="4267200" indent="0">
              <a:buNone/>
              <a:defRPr sz="2665"/>
            </a:lvl8pPr>
            <a:lvl9pPr marL="4876800" indent="0">
              <a:buNone/>
              <a:defRPr sz="2665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9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6576051" y="2517005"/>
            <a:ext cx="1920000" cy="192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609600" indent="0">
              <a:buNone/>
              <a:defRPr sz="3735"/>
            </a:lvl2pPr>
            <a:lvl3pPr marL="1219200" indent="0">
              <a:buNone/>
              <a:defRPr sz="3200"/>
            </a:lvl3pPr>
            <a:lvl4pPr marL="1828800" indent="0">
              <a:buNone/>
              <a:defRPr sz="2665"/>
            </a:lvl4pPr>
            <a:lvl5pPr marL="2438400" indent="0">
              <a:buNone/>
              <a:defRPr sz="2665"/>
            </a:lvl5pPr>
            <a:lvl6pPr marL="3048000" indent="0">
              <a:buNone/>
              <a:defRPr sz="2665"/>
            </a:lvl6pPr>
            <a:lvl7pPr marL="3657600" indent="0">
              <a:buNone/>
              <a:defRPr sz="2665"/>
            </a:lvl7pPr>
            <a:lvl8pPr marL="4267200" indent="0">
              <a:buNone/>
              <a:defRPr sz="2665"/>
            </a:lvl8pPr>
            <a:lvl9pPr marL="4876800" indent="0">
              <a:buNone/>
              <a:defRPr sz="2665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0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9456369" y="2517005"/>
            <a:ext cx="1920000" cy="192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609600" indent="0">
              <a:buNone/>
              <a:defRPr sz="3735"/>
            </a:lvl2pPr>
            <a:lvl3pPr marL="1219200" indent="0">
              <a:buNone/>
              <a:defRPr sz="3200"/>
            </a:lvl3pPr>
            <a:lvl4pPr marL="1828800" indent="0">
              <a:buNone/>
              <a:defRPr sz="2665"/>
            </a:lvl4pPr>
            <a:lvl5pPr marL="2438400" indent="0">
              <a:buNone/>
              <a:defRPr sz="2665"/>
            </a:lvl5pPr>
            <a:lvl6pPr marL="3048000" indent="0">
              <a:buNone/>
              <a:defRPr sz="2665"/>
            </a:lvl6pPr>
            <a:lvl7pPr marL="3657600" indent="0">
              <a:buNone/>
              <a:defRPr sz="2665"/>
            </a:lvl7pPr>
            <a:lvl8pPr marL="4267200" indent="0">
              <a:buNone/>
              <a:defRPr sz="2665"/>
            </a:lvl8pPr>
            <a:lvl9pPr marL="4876800" indent="0">
              <a:buNone/>
              <a:defRPr sz="2665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5231904" y="2276872"/>
            <a:ext cx="5711957" cy="39364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noAutofit/>
          </a:bodyPr>
          <a:lstStyle/>
          <a:p>
            <a:pPr algn="ctr" latinLnBrk="1"/>
            <a:endParaRPr lang="ko-KR" altLang="en-US" sz="240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7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103445" y="1412776"/>
            <a:ext cx="4560000" cy="369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609600" indent="0">
              <a:buNone/>
              <a:defRPr sz="3735"/>
            </a:lvl2pPr>
            <a:lvl3pPr marL="1219200" indent="0">
              <a:buNone/>
              <a:defRPr sz="3200"/>
            </a:lvl3pPr>
            <a:lvl4pPr marL="1828800" indent="0">
              <a:buNone/>
              <a:defRPr sz="2665"/>
            </a:lvl4pPr>
            <a:lvl5pPr marL="2438400" indent="0">
              <a:buNone/>
              <a:defRPr sz="2665"/>
            </a:lvl5pPr>
            <a:lvl6pPr marL="3048000" indent="0">
              <a:buNone/>
              <a:defRPr sz="2665"/>
            </a:lvl6pPr>
            <a:lvl7pPr marL="3657600" indent="0">
              <a:buNone/>
              <a:defRPr sz="2665"/>
            </a:lvl7pPr>
            <a:lvl8pPr marL="4267200" indent="0">
              <a:buNone/>
              <a:defRPr sz="2665"/>
            </a:lvl8pPr>
            <a:lvl9pPr marL="4876800" indent="0">
              <a:buNone/>
              <a:defRPr sz="2665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990600"/>
            <a:ext cx="3887755" cy="58674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609600" indent="0">
              <a:buNone/>
              <a:defRPr sz="3735"/>
            </a:lvl2pPr>
            <a:lvl3pPr marL="1219200" indent="0">
              <a:buNone/>
              <a:defRPr sz="3200"/>
            </a:lvl3pPr>
            <a:lvl4pPr marL="1828800" indent="0">
              <a:buNone/>
              <a:defRPr sz="2665"/>
            </a:lvl4pPr>
            <a:lvl5pPr marL="2438400" indent="0">
              <a:buNone/>
              <a:defRPr sz="2665"/>
            </a:lvl5pPr>
            <a:lvl6pPr marL="3048000" indent="0">
              <a:buNone/>
              <a:defRPr sz="2665"/>
            </a:lvl6pPr>
            <a:lvl7pPr marL="3657600" indent="0">
              <a:buNone/>
              <a:defRPr sz="2665"/>
            </a:lvl7pPr>
            <a:lvl8pPr marL="4267200" indent="0">
              <a:buNone/>
              <a:defRPr sz="2665"/>
            </a:lvl8pPr>
            <a:lvl9pPr marL="4876800" indent="0">
              <a:buNone/>
              <a:defRPr sz="2665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4079776" y="0"/>
            <a:ext cx="8112224" cy="36210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609600" indent="0">
              <a:buNone/>
              <a:defRPr sz="3735"/>
            </a:lvl2pPr>
            <a:lvl3pPr marL="1219200" indent="0">
              <a:buNone/>
              <a:defRPr sz="3200"/>
            </a:lvl3pPr>
            <a:lvl4pPr marL="1828800" indent="0">
              <a:buNone/>
              <a:defRPr sz="2665"/>
            </a:lvl4pPr>
            <a:lvl5pPr marL="2438400" indent="0">
              <a:buNone/>
              <a:defRPr sz="2665"/>
            </a:lvl5pPr>
            <a:lvl6pPr marL="3048000" indent="0">
              <a:buNone/>
              <a:defRPr sz="2665"/>
            </a:lvl6pPr>
            <a:lvl7pPr marL="3657600" indent="0">
              <a:buNone/>
              <a:defRPr sz="2665"/>
            </a:lvl7pPr>
            <a:lvl8pPr marL="4267200" indent="0">
              <a:buNone/>
              <a:defRPr sz="2665"/>
            </a:lvl8pPr>
            <a:lvl9pPr marL="4876800" indent="0">
              <a:buNone/>
              <a:defRPr sz="2665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1013496"/>
            <a:ext cx="3887755" cy="35676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609600" indent="0">
              <a:buNone/>
              <a:defRPr sz="3735"/>
            </a:lvl2pPr>
            <a:lvl3pPr marL="1219200" indent="0">
              <a:buNone/>
              <a:defRPr sz="3200"/>
            </a:lvl3pPr>
            <a:lvl4pPr marL="1828800" indent="0">
              <a:buNone/>
              <a:defRPr sz="2665"/>
            </a:lvl4pPr>
            <a:lvl5pPr marL="2438400" indent="0">
              <a:buNone/>
              <a:defRPr sz="2665"/>
            </a:lvl5pPr>
            <a:lvl6pPr marL="3048000" indent="0">
              <a:buNone/>
              <a:defRPr sz="2665"/>
            </a:lvl6pPr>
            <a:lvl7pPr marL="3657600" indent="0">
              <a:buNone/>
              <a:defRPr sz="2665"/>
            </a:lvl7pPr>
            <a:lvl8pPr marL="4267200" indent="0">
              <a:buNone/>
              <a:defRPr sz="2665"/>
            </a:lvl8pPr>
            <a:lvl9pPr marL="4876800" indent="0">
              <a:buNone/>
              <a:defRPr sz="2665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8304245" y="0"/>
            <a:ext cx="3887755" cy="458112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609600" indent="0">
              <a:buNone/>
              <a:defRPr sz="3735"/>
            </a:lvl2pPr>
            <a:lvl3pPr marL="1219200" indent="0">
              <a:buNone/>
              <a:defRPr sz="3200"/>
            </a:lvl3pPr>
            <a:lvl4pPr marL="1828800" indent="0">
              <a:buNone/>
              <a:defRPr sz="2665"/>
            </a:lvl4pPr>
            <a:lvl5pPr marL="2438400" indent="0">
              <a:buNone/>
              <a:defRPr sz="2665"/>
            </a:lvl5pPr>
            <a:lvl6pPr marL="3048000" indent="0">
              <a:buNone/>
              <a:defRPr sz="2665"/>
            </a:lvl6pPr>
            <a:lvl7pPr marL="3657600" indent="0">
              <a:buNone/>
              <a:defRPr sz="2665"/>
            </a:lvl7pPr>
            <a:lvl8pPr marL="4267200" indent="0">
              <a:buNone/>
              <a:defRPr sz="2665"/>
            </a:lvl8pPr>
            <a:lvl9pPr marL="4876800" indent="0">
              <a:buNone/>
              <a:defRPr sz="2665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0" y="4773149"/>
            <a:ext cx="6096000" cy="208485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609600" indent="0">
              <a:buNone/>
              <a:defRPr sz="3735"/>
            </a:lvl2pPr>
            <a:lvl3pPr marL="1219200" indent="0">
              <a:buNone/>
              <a:defRPr sz="3200"/>
            </a:lvl3pPr>
            <a:lvl4pPr marL="1828800" indent="0">
              <a:buNone/>
              <a:defRPr sz="2665"/>
            </a:lvl4pPr>
            <a:lvl5pPr marL="2438400" indent="0">
              <a:buNone/>
              <a:defRPr sz="2665"/>
            </a:lvl5pPr>
            <a:lvl6pPr marL="3048000" indent="0">
              <a:buNone/>
              <a:defRPr sz="2665"/>
            </a:lvl6pPr>
            <a:lvl7pPr marL="3657600" indent="0">
              <a:buNone/>
              <a:defRPr sz="2665"/>
            </a:lvl7pPr>
            <a:lvl8pPr marL="4267200" indent="0">
              <a:buNone/>
              <a:defRPr sz="2665"/>
            </a:lvl8pPr>
            <a:lvl9pPr marL="4876800" indent="0">
              <a:buNone/>
              <a:defRPr sz="2665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42176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1010261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5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  <a:endParaRPr lang="en-US" altLang="ko-KR" dirty="0"/>
          </a:p>
        </p:txBody>
      </p:sp>
      <p:sp>
        <p:nvSpPr>
          <p:cNvPr id="2" name="Rectangle 1"/>
          <p:cNvSpPr/>
          <p:nvPr userDrawn="1"/>
        </p:nvSpPr>
        <p:spPr>
          <a:xfrm>
            <a:off x="595027" y="4101331"/>
            <a:ext cx="2400000" cy="230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noAutofit/>
          </a:bodyPr>
          <a:lstStyle/>
          <a:p>
            <a:pPr algn="ctr" latinLnBrk="1"/>
            <a:endParaRPr lang="ko-KR" altLang="en-US" sz="160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2" name="Rectangle 11"/>
          <p:cNvSpPr/>
          <p:nvPr userDrawn="1"/>
        </p:nvSpPr>
        <p:spPr>
          <a:xfrm>
            <a:off x="9196973" y="1700808"/>
            <a:ext cx="2400000" cy="2304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noAutofit/>
          </a:bodyPr>
          <a:lstStyle/>
          <a:p>
            <a:pPr algn="ctr" latinLnBrk="1"/>
            <a:endParaRPr lang="ko-KR" altLang="en-US" sz="160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3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595027" y="1700808"/>
            <a:ext cx="2400000" cy="230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609600" indent="0">
              <a:buNone/>
              <a:defRPr sz="3735"/>
            </a:lvl2pPr>
            <a:lvl3pPr marL="1219200" indent="0">
              <a:buNone/>
              <a:defRPr sz="3200"/>
            </a:lvl3pPr>
            <a:lvl4pPr marL="1828800" indent="0">
              <a:buNone/>
              <a:defRPr sz="2665"/>
            </a:lvl4pPr>
            <a:lvl5pPr marL="2438400" indent="0">
              <a:buNone/>
              <a:defRPr sz="2665"/>
            </a:lvl5pPr>
            <a:lvl6pPr marL="3048000" indent="0">
              <a:buNone/>
              <a:defRPr sz="2665"/>
            </a:lvl6pPr>
            <a:lvl7pPr marL="3657600" indent="0">
              <a:buNone/>
              <a:defRPr sz="2665"/>
            </a:lvl7pPr>
            <a:lvl8pPr marL="4267200" indent="0">
              <a:buNone/>
              <a:defRPr sz="2665"/>
            </a:lvl8pPr>
            <a:lvl9pPr marL="4876800" indent="0">
              <a:buNone/>
              <a:defRPr sz="2665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9196973" y="4101331"/>
            <a:ext cx="2400000" cy="230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609600" indent="0">
              <a:buNone/>
              <a:defRPr sz="3735"/>
            </a:lvl2pPr>
            <a:lvl3pPr marL="1219200" indent="0">
              <a:buNone/>
              <a:defRPr sz="3200"/>
            </a:lvl3pPr>
            <a:lvl4pPr marL="1828800" indent="0">
              <a:buNone/>
              <a:defRPr sz="2665"/>
            </a:lvl4pPr>
            <a:lvl5pPr marL="2438400" indent="0">
              <a:buNone/>
              <a:defRPr sz="2665"/>
            </a:lvl5pPr>
            <a:lvl6pPr marL="3048000" indent="0">
              <a:buNone/>
              <a:defRPr sz="2665"/>
            </a:lvl6pPr>
            <a:lvl7pPr marL="3657600" indent="0">
              <a:buNone/>
              <a:defRPr sz="2665"/>
            </a:lvl7pPr>
            <a:lvl8pPr marL="4267200" indent="0">
              <a:buNone/>
              <a:defRPr sz="2665"/>
            </a:lvl8pPr>
            <a:lvl9pPr marL="4876800" indent="0">
              <a:buNone/>
              <a:defRPr sz="2665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5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3119669" y="4101331"/>
            <a:ext cx="5952663" cy="230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609600" indent="0">
              <a:buNone/>
              <a:defRPr sz="3735"/>
            </a:lvl2pPr>
            <a:lvl3pPr marL="1219200" indent="0">
              <a:buNone/>
              <a:defRPr sz="3200"/>
            </a:lvl3pPr>
            <a:lvl4pPr marL="1828800" indent="0">
              <a:buNone/>
              <a:defRPr sz="2665"/>
            </a:lvl4pPr>
            <a:lvl5pPr marL="2438400" indent="0">
              <a:buNone/>
              <a:defRPr sz="2665"/>
            </a:lvl5pPr>
            <a:lvl6pPr marL="3048000" indent="0">
              <a:buNone/>
              <a:defRPr sz="2665"/>
            </a:lvl6pPr>
            <a:lvl7pPr marL="3657600" indent="0">
              <a:buNone/>
              <a:defRPr sz="2665"/>
            </a:lvl7pPr>
            <a:lvl8pPr marL="4267200" indent="0">
              <a:buNone/>
              <a:defRPr sz="2665"/>
            </a:lvl8pPr>
            <a:lvl9pPr marL="4876800" indent="0">
              <a:buNone/>
              <a:defRPr sz="2665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3119669" y="1700808"/>
            <a:ext cx="5952663" cy="230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609600" indent="0">
              <a:buNone/>
              <a:defRPr sz="3735"/>
            </a:lvl2pPr>
            <a:lvl3pPr marL="1219200" indent="0">
              <a:buNone/>
              <a:defRPr sz="3200"/>
            </a:lvl3pPr>
            <a:lvl4pPr marL="1828800" indent="0">
              <a:buNone/>
              <a:defRPr sz="2665"/>
            </a:lvl4pPr>
            <a:lvl5pPr marL="2438400" indent="0">
              <a:buNone/>
              <a:defRPr sz="2665"/>
            </a:lvl5pPr>
            <a:lvl6pPr marL="3048000" indent="0">
              <a:buNone/>
              <a:defRPr sz="2665"/>
            </a:lvl6pPr>
            <a:lvl7pPr marL="3657600" indent="0">
              <a:buNone/>
              <a:defRPr sz="2665"/>
            </a:lvl7pPr>
            <a:lvl8pPr marL="4267200" indent="0">
              <a:buNone/>
              <a:defRPr sz="2665"/>
            </a:lvl8pPr>
            <a:lvl9pPr marL="4876800" indent="0">
              <a:buNone/>
              <a:defRPr sz="2665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709650" y="480055"/>
            <a:ext cx="4224469" cy="419708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609600" indent="0">
              <a:buNone/>
              <a:defRPr sz="3735"/>
            </a:lvl2pPr>
            <a:lvl3pPr marL="1219200" indent="0">
              <a:buNone/>
              <a:defRPr sz="3200"/>
            </a:lvl3pPr>
            <a:lvl4pPr marL="1828800" indent="0">
              <a:buNone/>
              <a:defRPr sz="2665"/>
            </a:lvl4pPr>
            <a:lvl5pPr marL="2438400" indent="0">
              <a:buNone/>
              <a:defRPr sz="2665"/>
            </a:lvl5pPr>
            <a:lvl6pPr marL="3048000" indent="0">
              <a:buNone/>
              <a:defRPr sz="2665"/>
            </a:lvl6pPr>
            <a:lvl7pPr marL="3657600" indent="0">
              <a:buNone/>
              <a:defRPr sz="2665"/>
            </a:lvl7pPr>
            <a:lvl8pPr marL="4267200" indent="0">
              <a:buNone/>
              <a:defRPr sz="2665"/>
            </a:lvl8pPr>
            <a:lvl9pPr marL="4876800" indent="0">
              <a:buNone/>
              <a:defRPr sz="2665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7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5126140" y="480056"/>
            <a:ext cx="6336704" cy="22961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609600" indent="0">
              <a:buNone/>
              <a:defRPr sz="3735"/>
            </a:lvl2pPr>
            <a:lvl3pPr marL="1219200" indent="0">
              <a:buNone/>
              <a:defRPr sz="3200"/>
            </a:lvl3pPr>
            <a:lvl4pPr marL="1828800" indent="0">
              <a:buNone/>
              <a:defRPr sz="2665"/>
            </a:lvl4pPr>
            <a:lvl5pPr marL="2438400" indent="0">
              <a:buNone/>
              <a:defRPr sz="2665"/>
            </a:lvl5pPr>
            <a:lvl6pPr marL="3048000" indent="0">
              <a:buNone/>
              <a:defRPr sz="2665"/>
            </a:lvl6pPr>
            <a:lvl7pPr marL="3657600" indent="0">
              <a:buNone/>
              <a:defRPr sz="2665"/>
            </a:lvl7pPr>
            <a:lvl8pPr marL="4267200" indent="0">
              <a:buNone/>
              <a:defRPr sz="2665"/>
            </a:lvl8pPr>
            <a:lvl9pPr marL="4876800" indent="0">
              <a:buNone/>
              <a:defRPr sz="2665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8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5126140" y="2948948"/>
            <a:ext cx="1968000" cy="172819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609600" indent="0">
              <a:buNone/>
              <a:defRPr sz="3735"/>
            </a:lvl2pPr>
            <a:lvl3pPr marL="1219200" indent="0">
              <a:buNone/>
              <a:defRPr sz="3200"/>
            </a:lvl3pPr>
            <a:lvl4pPr marL="1828800" indent="0">
              <a:buNone/>
              <a:defRPr sz="2665"/>
            </a:lvl4pPr>
            <a:lvl5pPr marL="2438400" indent="0">
              <a:buNone/>
              <a:defRPr sz="2665"/>
            </a:lvl5pPr>
            <a:lvl6pPr marL="3048000" indent="0">
              <a:buNone/>
              <a:defRPr sz="2665"/>
            </a:lvl6pPr>
            <a:lvl7pPr marL="3657600" indent="0">
              <a:buNone/>
              <a:defRPr sz="2665"/>
            </a:lvl7pPr>
            <a:lvl8pPr marL="4267200" indent="0">
              <a:buNone/>
              <a:defRPr sz="2665"/>
            </a:lvl8pPr>
            <a:lvl9pPr marL="4876800" indent="0">
              <a:buNone/>
              <a:defRPr sz="2665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9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7310492" y="2948948"/>
            <a:ext cx="1968000" cy="172819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609600" indent="0">
              <a:buNone/>
              <a:defRPr sz="3735"/>
            </a:lvl2pPr>
            <a:lvl3pPr marL="1219200" indent="0">
              <a:buNone/>
              <a:defRPr sz="3200"/>
            </a:lvl3pPr>
            <a:lvl4pPr marL="1828800" indent="0">
              <a:buNone/>
              <a:defRPr sz="2665"/>
            </a:lvl4pPr>
            <a:lvl5pPr marL="2438400" indent="0">
              <a:buNone/>
              <a:defRPr sz="2665"/>
            </a:lvl5pPr>
            <a:lvl6pPr marL="3048000" indent="0">
              <a:buNone/>
              <a:defRPr sz="2665"/>
            </a:lvl6pPr>
            <a:lvl7pPr marL="3657600" indent="0">
              <a:buNone/>
              <a:defRPr sz="2665"/>
            </a:lvl7pPr>
            <a:lvl8pPr marL="4267200" indent="0">
              <a:buNone/>
              <a:defRPr sz="2665"/>
            </a:lvl8pPr>
            <a:lvl9pPr marL="4876800" indent="0">
              <a:buNone/>
              <a:defRPr sz="2665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0" name="Picture Placeholder 2"/>
          <p:cNvSpPr>
            <a:spLocks noGrp="1"/>
          </p:cNvSpPr>
          <p:nvPr>
            <p:ph type="pic" idx="17" hasCustomPrompt="1"/>
          </p:nvPr>
        </p:nvSpPr>
        <p:spPr>
          <a:xfrm>
            <a:off x="9494844" y="2948948"/>
            <a:ext cx="1968000" cy="172819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609600" indent="0">
              <a:buNone/>
              <a:defRPr sz="3735"/>
            </a:lvl2pPr>
            <a:lvl3pPr marL="1219200" indent="0">
              <a:buNone/>
              <a:defRPr sz="3200"/>
            </a:lvl3pPr>
            <a:lvl4pPr marL="1828800" indent="0">
              <a:buNone/>
              <a:defRPr sz="2665"/>
            </a:lvl4pPr>
            <a:lvl5pPr marL="2438400" indent="0">
              <a:buNone/>
              <a:defRPr sz="2665"/>
            </a:lvl5pPr>
            <a:lvl6pPr marL="3048000" indent="0">
              <a:buNone/>
              <a:defRPr sz="2665"/>
            </a:lvl6pPr>
            <a:lvl7pPr marL="3657600" indent="0">
              <a:buNone/>
              <a:defRPr sz="2665"/>
            </a:lvl7pPr>
            <a:lvl8pPr marL="4267200" indent="0">
              <a:buNone/>
              <a:defRPr sz="2665"/>
            </a:lvl8pPr>
            <a:lvl9pPr marL="4876800" indent="0">
              <a:buNone/>
              <a:defRPr sz="2665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42176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1010261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5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  <a:endParaRPr lang="en-US" altLang="ko-KR" dirty="0"/>
          </a:p>
        </p:txBody>
      </p:sp>
      <p:pic>
        <p:nvPicPr>
          <p:cNvPr id="5" name="그림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6767" y="2276873"/>
            <a:ext cx="7238124" cy="3966041"/>
          </a:xfrm>
          <a:prstGeom prst="rect">
            <a:avLst/>
          </a:prstGeom>
        </p:spPr>
      </p:pic>
      <p:sp>
        <p:nvSpPr>
          <p:cNvPr id="7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5705875" y="2485912"/>
            <a:ext cx="4832891" cy="312423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609600" indent="0">
              <a:buNone/>
              <a:defRPr sz="3735"/>
            </a:lvl2pPr>
            <a:lvl3pPr marL="1219200" indent="0">
              <a:buNone/>
              <a:defRPr sz="3200"/>
            </a:lvl3pPr>
            <a:lvl4pPr marL="1828800" indent="0">
              <a:buNone/>
              <a:defRPr sz="2665"/>
            </a:lvl4pPr>
            <a:lvl5pPr marL="2438400" indent="0">
              <a:buNone/>
              <a:defRPr sz="2665"/>
            </a:lvl5pPr>
            <a:lvl6pPr marL="3048000" indent="0">
              <a:buNone/>
              <a:defRPr sz="2665"/>
            </a:lvl6pPr>
            <a:lvl7pPr marL="3657600" indent="0">
              <a:buNone/>
              <a:defRPr sz="2665"/>
            </a:lvl7pPr>
            <a:lvl8pPr marL="4267200" indent="0">
              <a:buNone/>
              <a:defRPr sz="2665"/>
            </a:lvl8pPr>
            <a:lvl9pPr marL="4876800" indent="0">
              <a:buNone/>
              <a:defRPr sz="2665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4037371" y="1"/>
            <a:ext cx="4128459" cy="60959"/>
          </a:xfrm>
          <a:prstGeom prst="rect">
            <a:avLst/>
          </a:prstGeom>
          <a:solidFill>
            <a:srgbClr val="EB49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0" y="6753308"/>
            <a:ext cx="12192000" cy="110875"/>
          </a:xfrm>
          <a:prstGeom prst="rect">
            <a:avLst/>
          </a:prstGeom>
          <a:solidFill>
            <a:srgbClr val="EB49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endParaRPr lang="en-US" sz="2400">
              <a:solidFill>
                <a:prstClr val="white"/>
              </a:solidFill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42176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1010261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5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  <a:endParaRPr lang="en-US" altLang="ko-KR" dirty="0"/>
          </a:p>
        </p:txBody>
      </p:sp>
      <p:pic>
        <p:nvPicPr>
          <p:cNvPr id="5" name="Picture 4" descr="D:\Fullppt\005-PNG이미지\모니터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400" y="1815747"/>
            <a:ext cx="3360373" cy="3350541"/>
          </a:xfrm>
          <a:prstGeom prst="rect">
            <a:avLst/>
          </a:prstGeom>
          <a:noFill/>
        </p:spPr>
      </p:pic>
      <p:pic>
        <p:nvPicPr>
          <p:cNvPr id="7" name="Picture 6" descr="D:\Fullppt\005-PNG이미지\모니터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6826" y="1815747"/>
            <a:ext cx="3360373" cy="3350541"/>
          </a:xfrm>
          <a:prstGeom prst="rect">
            <a:avLst/>
          </a:prstGeom>
          <a:noFill/>
        </p:spPr>
      </p:pic>
      <p:pic>
        <p:nvPicPr>
          <p:cNvPr id="9" name="Picture 8" descr="D:\Fullppt\005-PNG이미지\모니터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7251" y="1815747"/>
            <a:ext cx="3360373" cy="3350541"/>
          </a:xfrm>
          <a:prstGeom prst="rect">
            <a:avLst/>
          </a:prstGeom>
          <a:noFill/>
        </p:spPr>
      </p:pic>
      <p:sp>
        <p:nvSpPr>
          <p:cNvPr id="13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909901" y="1957962"/>
            <a:ext cx="3073864" cy="208002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609600" indent="0">
              <a:buNone/>
              <a:defRPr sz="3735"/>
            </a:lvl2pPr>
            <a:lvl3pPr marL="1219200" indent="0">
              <a:buNone/>
              <a:defRPr sz="3200"/>
            </a:lvl3pPr>
            <a:lvl4pPr marL="1828800" indent="0">
              <a:buNone/>
              <a:defRPr sz="2665"/>
            </a:lvl4pPr>
            <a:lvl5pPr marL="2438400" indent="0">
              <a:buNone/>
              <a:defRPr sz="2665"/>
            </a:lvl5pPr>
            <a:lvl6pPr marL="3048000" indent="0">
              <a:buNone/>
              <a:defRPr sz="2665"/>
            </a:lvl6pPr>
            <a:lvl7pPr marL="3657600" indent="0">
              <a:buNone/>
              <a:defRPr sz="2665"/>
            </a:lvl7pPr>
            <a:lvl8pPr marL="4267200" indent="0">
              <a:buNone/>
              <a:defRPr sz="2665"/>
            </a:lvl8pPr>
            <a:lvl9pPr marL="4876800" indent="0">
              <a:buNone/>
              <a:defRPr sz="2665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4539561" y="1957962"/>
            <a:ext cx="3073864" cy="208002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609600" indent="0">
              <a:buNone/>
              <a:defRPr sz="3735"/>
            </a:lvl2pPr>
            <a:lvl3pPr marL="1219200" indent="0">
              <a:buNone/>
              <a:defRPr sz="3200"/>
            </a:lvl3pPr>
            <a:lvl4pPr marL="1828800" indent="0">
              <a:buNone/>
              <a:defRPr sz="2665"/>
            </a:lvl4pPr>
            <a:lvl5pPr marL="2438400" indent="0">
              <a:buNone/>
              <a:defRPr sz="2665"/>
            </a:lvl5pPr>
            <a:lvl6pPr marL="3048000" indent="0">
              <a:buNone/>
              <a:defRPr sz="2665"/>
            </a:lvl6pPr>
            <a:lvl7pPr marL="3657600" indent="0">
              <a:buNone/>
              <a:defRPr sz="2665"/>
            </a:lvl7pPr>
            <a:lvl8pPr marL="4267200" indent="0">
              <a:buNone/>
              <a:defRPr sz="2665"/>
            </a:lvl8pPr>
            <a:lvl9pPr marL="4876800" indent="0">
              <a:buNone/>
              <a:defRPr sz="2665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5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8169221" y="1957962"/>
            <a:ext cx="3073864" cy="208002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609600" indent="0">
              <a:buNone/>
              <a:defRPr sz="3735"/>
            </a:lvl2pPr>
            <a:lvl3pPr marL="1219200" indent="0">
              <a:buNone/>
              <a:defRPr sz="3200"/>
            </a:lvl3pPr>
            <a:lvl4pPr marL="1828800" indent="0">
              <a:buNone/>
              <a:defRPr sz="2665"/>
            </a:lvl4pPr>
            <a:lvl5pPr marL="2438400" indent="0">
              <a:buNone/>
              <a:defRPr sz="2665"/>
            </a:lvl5pPr>
            <a:lvl6pPr marL="3048000" indent="0">
              <a:buNone/>
              <a:defRPr sz="2665"/>
            </a:lvl6pPr>
            <a:lvl7pPr marL="3657600" indent="0">
              <a:buNone/>
              <a:defRPr sz="2665"/>
            </a:lvl7pPr>
            <a:lvl8pPr marL="4267200" indent="0">
              <a:buNone/>
              <a:defRPr sz="2665"/>
            </a:lvl8pPr>
            <a:lvl9pPr marL="4876800" indent="0">
              <a:buNone/>
              <a:defRPr sz="2665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4037371" y="1"/>
            <a:ext cx="4128459" cy="6095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17" name="Rectangle 16"/>
          <p:cNvSpPr/>
          <p:nvPr userDrawn="1"/>
        </p:nvSpPr>
        <p:spPr>
          <a:xfrm>
            <a:off x="0" y="6753308"/>
            <a:ext cx="12192000" cy="1108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endParaRPr lang="en-US" sz="2400">
              <a:solidFill>
                <a:prstClr val="white"/>
              </a:solidFill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0"/>
            <a:ext cx="12192000" cy="41010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609600" indent="0">
              <a:buNone/>
              <a:defRPr sz="3735"/>
            </a:lvl2pPr>
            <a:lvl3pPr marL="1219200" indent="0">
              <a:buNone/>
              <a:defRPr sz="3200"/>
            </a:lvl3pPr>
            <a:lvl4pPr marL="1828800" indent="0">
              <a:buNone/>
              <a:defRPr sz="2665"/>
            </a:lvl4pPr>
            <a:lvl5pPr marL="2438400" indent="0">
              <a:buNone/>
              <a:defRPr sz="2665"/>
            </a:lvl5pPr>
            <a:lvl6pPr marL="3048000" indent="0">
              <a:buNone/>
              <a:defRPr sz="2665"/>
            </a:lvl6pPr>
            <a:lvl7pPr marL="3657600" indent="0">
              <a:buNone/>
              <a:defRPr sz="2665"/>
            </a:lvl7pPr>
            <a:lvl8pPr marL="4267200" indent="0">
              <a:buNone/>
              <a:defRPr sz="2665"/>
            </a:lvl8pPr>
            <a:lvl9pPr marL="4876800" indent="0">
              <a:buNone/>
              <a:defRPr sz="2665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64638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  <a:endParaRPr lang="en-US" altLang="ko-KR" dirty="0"/>
          </a:p>
        </p:txBody>
      </p:sp>
      <p:grpSp>
        <p:nvGrpSpPr>
          <p:cNvPr id="5" name="Group 4"/>
          <p:cNvGrpSpPr/>
          <p:nvPr userDrawn="1"/>
        </p:nvGrpSpPr>
        <p:grpSpPr>
          <a:xfrm>
            <a:off x="472011" y="1508786"/>
            <a:ext cx="3799787" cy="4865561"/>
            <a:chOff x="354008" y="1131589"/>
            <a:chExt cx="2849840" cy="3649171"/>
          </a:xfrm>
        </p:grpSpPr>
        <p:sp>
          <p:nvSpPr>
            <p:cNvPr id="6" name="Rounded Rectangle 5"/>
            <p:cNvSpPr/>
            <p:nvPr/>
          </p:nvSpPr>
          <p:spPr>
            <a:xfrm>
              <a:off x="354008" y="1131589"/>
              <a:ext cx="2849840" cy="3649171"/>
            </a:xfrm>
            <a:prstGeom prst="roundRect">
              <a:avLst>
                <a:gd name="adj" fmla="val 3968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1"/>
              <a:endParaRPr lang="ko-KR" altLang="en-US" sz="2400" dirty="0">
                <a:solidFill>
                  <a:prstClr val="white"/>
                </a:solidFill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531932" y="1347500"/>
              <a:ext cx="108520" cy="3240473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1"/>
              <a:endParaRPr lang="ko-KR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12" name="Half Frame 11"/>
            <p:cNvSpPr/>
            <p:nvPr/>
          </p:nvSpPr>
          <p:spPr>
            <a:xfrm rot="5400000">
              <a:off x="2592642" y="1238201"/>
              <a:ext cx="502331" cy="502331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1"/>
              <a:endParaRPr lang="ko-KR" altLang="en-US" sz="2400">
                <a:solidFill>
                  <a:prstClr val="black"/>
                </a:solidFill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image" Target="../media/image1.png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0.xml"/><Relationship Id="rId7" Type="http://schemas.openxmlformats.org/officeDocument/2006/relationships/slideLayout" Target="../slideLayouts/slideLayout19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5" Type="http://schemas.openxmlformats.org/officeDocument/2006/relationships/theme" Target="../theme/theme2.xml"/><Relationship Id="rId14" Type="http://schemas.openxmlformats.org/officeDocument/2006/relationships/image" Target="../media/image1.png"/><Relationship Id="rId13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" Type="http://schemas.openxmlformats.org/officeDocument/2006/relationships/slideLayout" Target="../slideLayouts/slideLayout13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4.xml"/><Relationship Id="rId8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1.xml"/><Relationship Id="rId5" Type="http://schemas.openxmlformats.org/officeDocument/2006/relationships/slideLayout" Target="../slideLayouts/slideLayout30.xml"/><Relationship Id="rId4" Type="http://schemas.openxmlformats.org/officeDocument/2006/relationships/slideLayout" Target="../slideLayouts/slideLayout29.xml"/><Relationship Id="rId3" Type="http://schemas.openxmlformats.org/officeDocument/2006/relationships/slideLayout" Target="../slideLayouts/slideLayout28.xml"/><Relationship Id="rId2" Type="http://schemas.openxmlformats.org/officeDocument/2006/relationships/slideLayout" Target="../slideLayouts/slideLayout27.xml"/><Relationship Id="rId15" Type="http://schemas.openxmlformats.org/officeDocument/2006/relationships/theme" Target="../theme/theme3.xml"/><Relationship Id="rId14" Type="http://schemas.openxmlformats.org/officeDocument/2006/relationships/slideLayout" Target="../slideLayouts/slideLayout39.xml"/><Relationship Id="rId13" Type="http://schemas.openxmlformats.org/officeDocument/2006/relationships/slideLayout" Target="../slideLayouts/slideLayout38.xml"/><Relationship Id="rId12" Type="http://schemas.openxmlformats.org/officeDocument/2006/relationships/slideLayout" Target="../slideLayouts/slideLayout37.xml"/><Relationship Id="rId11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35.xml"/><Relationship Id="rId1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>
            <a:lum/>
          </a:blip>
          <a:srcRect/>
          <a:stretch>
            <a:fillRect l="1000" t="-1000" r="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CDBBEF-AA6C-4BA6-85B2-A17D7F280E38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4" cstate="print">
            <a:lum/>
          </a:blip>
          <a:srcRect/>
          <a:stretch>
            <a:fillRect l="1000" t="-1000" r="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CDBBEF-AA6C-4BA6-85B2-A17D7F280E38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88" r:id="rId13"/>
    <p:sldLayoutId id="2147483689" r:id="rId14"/>
  </p:sldLayoutIdLst>
  <p:hf hdr="0" ftr="0" dt="0"/>
  <p:txStyles>
    <p:titleStyle>
      <a:lvl1pPr algn="ctr" defTabSz="1219200" rtl="0" eaLnBrk="1" latinLnBrk="1" hangingPunct="1">
        <a:spcBef>
          <a:spcPct val="0"/>
        </a:spcBef>
        <a:buNone/>
        <a:defRPr sz="586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9200" rtl="0" eaLnBrk="1" latinLnBrk="1" hangingPunct="1">
        <a:spcBef>
          <a:spcPct val="20000"/>
        </a:spcBef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1" hangingPunct="1">
        <a:spcBef>
          <a:spcPct val="20000"/>
        </a:spcBef>
        <a:buFont typeface="Arial" panose="020B0604020202020204" pitchFamily="34" charset="0"/>
        <a:buChar char="–"/>
        <a:defRPr sz="3735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1" hangingPunct="1">
        <a:spcBef>
          <a:spcPct val="20000"/>
        </a:spcBef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920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/>
          <p:cNvSpPr/>
          <p:nvPr/>
        </p:nvSpPr>
        <p:spPr>
          <a:xfrm>
            <a:off x="-4421" y="6053794"/>
            <a:ext cx="12196420" cy="4391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302197" y="5901985"/>
            <a:ext cx="45719" cy="61388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Slide Number Placeholder 2"/>
          <p:cNvSpPr txBox="1"/>
          <p:nvPr/>
        </p:nvSpPr>
        <p:spPr>
          <a:xfrm>
            <a:off x="8763000" y="65087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46" name="Right Triangle 45"/>
          <p:cNvSpPr/>
          <p:nvPr/>
        </p:nvSpPr>
        <p:spPr>
          <a:xfrm flipV="1">
            <a:off x="9506857" y="5939880"/>
            <a:ext cx="1291772" cy="1157606"/>
          </a:xfrm>
          <a:prstGeom prst="rtTriangle">
            <a:avLst/>
          </a:prstGeom>
          <a:solidFill>
            <a:srgbClr val="FFFFFF">
              <a:lumMod val="95000"/>
              <a:alpha val="17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ID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37" name="Right Triangle 36"/>
          <p:cNvSpPr/>
          <p:nvPr/>
        </p:nvSpPr>
        <p:spPr>
          <a:xfrm flipH="1">
            <a:off x="7045437" y="-64960"/>
            <a:ext cx="5146562" cy="5852440"/>
          </a:xfrm>
          <a:prstGeom prst="rtTriangle">
            <a:avLst/>
          </a:prstGeom>
          <a:solidFill>
            <a:srgbClr val="FFFFFF">
              <a:lumMod val="95000"/>
              <a:alpha val="17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ID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2698031" y="1476029"/>
            <a:ext cx="6829425" cy="2797237"/>
          </a:xfrm>
          <a:prstGeom prst="rect">
            <a:avLst/>
          </a:prstGeom>
          <a:gradFill flip="none" rotWithShape="1">
            <a:gsLst>
              <a:gs pos="15000">
                <a:srgbClr val="FFFFFF">
                  <a:alpha val="34000"/>
                </a:srgbClr>
              </a:gs>
              <a:gs pos="94000">
                <a:srgbClr val="FFFFFF">
                  <a:alpha val="34000"/>
                </a:srgbClr>
              </a:gs>
              <a:gs pos="2655">
                <a:schemeClr val="bg1">
                  <a:alpha val="0"/>
                </a:schemeClr>
              </a:gs>
              <a:gs pos="51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sz="2400" i="1" dirty="0">
                <a:solidFill>
                  <a:srgbClr val="000000"/>
                </a:solidFill>
              </a:rPr>
              <a:t>Submitted in the partial fulfillment for the award of the degree of</a:t>
            </a:r>
            <a:endParaRPr lang="en-US" sz="2400" i="1" dirty="0">
              <a:solidFill>
                <a:srgbClr val="000000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sz="2400" b="1" dirty="0">
                <a:solidFill>
                  <a:srgbClr val="000000"/>
                </a:solidFill>
              </a:rPr>
              <a:t>BACHELOR OF ENGINEERING </a:t>
            </a:r>
            <a:endParaRPr lang="en-US" sz="2400" dirty="0">
              <a:solidFill>
                <a:srgbClr val="000000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sz="2400" i="1" dirty="0">
                <a:solidFill>
                  <a:srgbClr val="000000"/>
                </a:solidFill>
              </a:rPr>
              <a:t> IN</a:t>
            </a:r>
            <a:endParaRPr lang="en-US" sz="2400" i="1" dirty="0">
              <a:solidFill>
                <a:srgbClr val="000000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IN" altLang="en-US" sz="2400" b="1" dirty="0">
                <a:solidFill>
                  <a:srgbClr val="000000"/>
                </a:solidFill>
              </a:rPr>
              <a:t>AIT CSE- CSBS</a:t>
            </a:r>
            <a:r>
              <a:rPr lang="en-US" sz="2400" b="1" dirty="0">
                <a:solidFill>
                  <a:srgbClr val="000000"/>
                </a:solidFill>
              </a:rPr>
              <a:t> </a:t>
            </a:r>
            <a:endParaRPr lang="en-US" sz="2400" dirty="0">
              <a:solidFill>
                <a:srgbClr val="000000"/>
              </a:solidFill>
            </a:endParaRPr>
          </a:p>
        </p:txBody>
      </p:sp>
      <p:sp>
        <p:nvSpPr>
          <p:cNvPr id="43" name="Right Triangle 42"/>
          <p:cNvSpPr/>
          <p:nvPr/>
        </p:nvSpPr>
        <p:spPr>
          <a:xfrm rot="10800000" flipV="1">
            <a:off x="9829797" y="5333999"/>
            <a:ext cx="2366623" cy="1600201"/>
          </a:xfrm>
          <a:prstGeom prst="rt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>
            <a:spLocks noChangeArrowheads="1"/>
          </p:cNvSpPr>
          <p:nvPr/>
        </p:nvSpPr>
        <p:spPr bwMode="auto">
          <a:xfrm>
            <a:off x="6881359" y="6019560"/>
            <a:ext cx="4928608" cy="64633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King" pitchFamily="2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King" pitchFamily="2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King" pitchFamily="2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King" pitchFamily="2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King" pitchFamily="2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9pPr>
          </a:lstStyle>
          <a:p>
            <a:pPr lvl="0"/>
            <a:r>
              <a:rPr 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Casper" panose="02000506000000020004" pitchFamily="2" charset="0"/>
                <a:ea typeface="Karla" pitchFamily="2" charset="0"/>
                <a:cs typeface="Karla" pitchFamily="2" charset="0"/>
              </a:rPr>
              <a:t>DISCOVER . </a:t>
            </a:r>
            <a:r>
              <a:rPr lang="en-US" sz="2000" b="1" dirty="0">
                <a:solidFill>
                  <a:srgbClr val="C00000"/>
                </a:solidFill>
                <a:latin typeface="Casper" panose="02000506000000020004" pitchFamily="2" charset="0"/>
                <a:ea typeface="Karla" pitchFamily="2" charset="0"/>
                <a:cs typeface="Karla" pitchFamily="2" charset="0"/>
              </a:rPr>
              <a:t>LEARN</a:t>
            </a:r>
            <a:r>
              <a:rPr 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Casper" panose="02000506000000020004" pitchFamily="2" charset="0"/>
                <a:ea typeface="Karla" pitchFamily="2" charset="0"/>
                <a:cs typeface="Karla" pitchFamily="2" charset="0"/>
              </a:rPr>
              <a:t> . EMPOWER</a:t>
            </a:r>
            <a:endParaRPr lang="en-US" sz="1200" b="1" dirty="0">
              <a:solidFill>
                <a:prstClr val="black"/>
              </a:solidFill>
              <a:latin typeface="Casper" panose="02000506000000020004" pitchFamily="2" charset="0"/>
            </a:endParaRPr>
          </a:p>
          <a:p>
            <a:pPr eaLnBrk="1" hangingPunct="1"/>
            <a:endParaRPr lang="en-US" sz="1600" b="1" dirty="0">
              <a:latin typeface="Casper" panose="02000506000000020004" pitchFamily="2" charset="0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6885780" y="6043646"/>
            <a:ext cx="45719" cy="37062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/>
          <p:cNvSpPr txBox="1">
            <a:spLocks noChangeArrowheads="1"/>
          </p:cNvSpPr>
          <p:nvPr/>
        </p:nvSpPr>
        <p:spPr bwMode="auto">
          <a:xfrm>
            <a:off x="443345" y="6014156"/>
            <a:ext cx="5882609" cy="43088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King" pitchFamily="2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King" pitchFamily="2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King" pitchFamily="2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King" pitchFamily="2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King" pitchFamily="2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9pPr>
          </a:lstStyle>
          <a:p>
            <a:pPr lvl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 AIT-CSE</a:t>
            </a:r>
            <a:endParaRPr lang="en-US" sz="1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Box 25"/>
          <p:cNvSpPr txBox="1">
            <a:spLocks noChangeArrowheads="1"/>
          </p:cNvSpPr>
          <p:nvPr/>
        </p:nvSpPr>
        <p:spPr bwMode="auto">
          <a:xfrm>
            <a:off x="1657138" y="443068"/>
            <a:ext cx="8477097" cy="119888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King" pitchFamily="2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King" pitchFamily="2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King" pitchFamily="2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King" pitchFamily="2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King" pitchFamily="2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9pPr>
          </a:lstStyle>
          <a:p>
            <a:pPr algn="ctr"/>
            <a:r>
              <a:rPr lang="en-US" sz="3600" b="1" dirty="0">
                <a:latin typeface="Arial Black" panose="020B0A04020102020204" pitchFamily="34" charset="0"/>
              </a:rPr>
              <a:t>AI Chatbot for the Visually Impaired</a:t>
            </a:r>
            <a:endParaRPr lang="en-US" sz="3600" b="1" dirty="0">
              <a:latin typeface="Arial Black" panose="020B0A04020102020204" pitchFamily="34" charset="0"/>
            </a:endParaRP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856200" y="4713444"/>
            <a:ext cx="1717675" cy="10147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Submitted by: </a:t>
            </a:r>
            <a:endParaRPr lang="en-US" sz="2000" b="1" dirty="0"/>
          </a:p>
          <a:p>
            <a:r>
              <a:rPr lang="en-IN" altLang="en-US" sz="2000" dirty="0"/>
              <a:t>ANSHIKA</a:t>
            </a:r>
            <a:endParaRPr lang="en-IN" altLang="en-US" sz="2000" dirty="0"/>
          </a:p>
          <a:p>
            <a:r>
              <a:rPr lang="en-IN" altLang="en-US" sz="2000" dirty="0"/>
              <a:t>21CBS1065</a:t>
            </a:r>
            <a:endParaRPr lang="en-IN" altLang="en-US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7681250" y="4725655"/>
            <a:ext cx="2939415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Under the Supervision of: </a:t>
            </a:r>
            <a:endParaRPr lang="en-US" sz="2000" dirty="0"/>
          </a:p>
          <a:p>
            <a:r>
              <a:rPr lang="en-IN" altLang="en-US" sz="2000" dirty="0"/>
              <a:t>YOGIRAJ BHALE SIR</a:t>
            </a:r>
            <a:endParaRPr lang="en-IN" altLang="en-US" sz="20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 used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520825"/>
            <a:ext cx="5181600" cy="435133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1800" b="1" dirty="0"/>
              <a:t>Methodology:</a:t>
            </a:r>
            <a:r>
              <a:rPr lang="en-US" sz="1800" dirty="0"/>
              <a:t> Our project follows a structured development methodology to ensure efficiency and reliability in the creation of the Accessible AI Chatbot.</a:t>
            </a:r>
            <a:endParaRPr lang="en-US" sz="1800" dirty="0"/>
          </a:p>
          <a:p>
            <a:pPr>
              <a:lnSpc>
                <a:spcPct val="150000"/>
              </a:lnSpc>
            </a:pPr>
            <a:r>
              <a:rPr lang="en-US" sz="1800" b="1" dirty="0"/>
              <a:t>Workflow Overview:</a:t>
            </a:r>
            <a:r>
              <a:rPr lang="en-US" sz="1800" dirty="0"/>
              <a:t> The project workflow consists of key stages, including research and requirements gathering, design, development, testing, deployment, and ongoing user feedback.</a:t>
            </a:r>
            <a:endParaRPr lang="en-US" sz="1800" dirty="0"/>
          </a:p>
          <a:p>
            <a:pPr>
              <a:lnSpc>
                <a:spcPct val="150000"/>
              </a:lnSpc>
            </a:pPr>
            <a:r>
              <a:rPr lang="en-US" sz="1800" b="1" dirty="0"/>
              <a:t>Flowchart: </a:t>
            </a:r>
            <a:r>
              <a:rPr lang="en-US" sz="1800" dirty="0"/>
              <a:t>The flowchart illustrates the high-level workflow of the project, outlining the sequence of steps from inception to deployment.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</a:fld>
            <a:endParaRPr lang="en-US"/>
          </a:p>
        </p:txBody>
      </p:sp>
      <p:pic>
        <p:nvPicPr>
          <p:cNvPr id="6" name="Picture 5" descr="College-Chatbot-system-architectur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37275" y="540385"/>
            <a:ext cx="5389880" cy="591883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 dirty="0"/>
              <a:t>Project Modules</a:t>
            </a:r>
            <a:endParaRPr lang="en-I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172200" y="721360"/>
            <a:ext cx="5181600" cy="5816600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1300" b="1" dirty="0"/>
              <a:t>Module 1: User Interface Design: </a:t>
            </a:r>
            <a:r>
              <a:rPr lang="en-US" sz="1300" dirty="0"/>
              <a:t>This module focuses on creating an accessible and user-friendly interface that accommodates both visually impaired and sighted users.</a:t>
            </a:r>
            <a:endParaRPr lang="en-US" sz="1300" dirty="0"/>
          </a:p>
          <a:p>
            <a:pPr>
              <a:lnSpc>
                <a:spcPct val="150000"/>
              </a:lnSpc>
            </a:pPr>
            <a:r>
              <a:rPr lang="en-US" sz="1300" b="1" dirty="0"/>
              <a:t>Module 2: Speech-to-Text and Text-to-Speech Integration: </a:t>
            </a:r>
            <a:r>
              <a:rPr lang="en-US" sz="1300" dirty="0"/>
              <a:t>Implementing robust conversion capabilities to facilitate voice-based interactions and communication.</a:t>
            </a:r>
            <a:endParaRPr lang="en-US" sz="1300" dirty="0"/>
          </a:p>
          <a:p>
            <a:pPr>
              <a:lnSpc>
                <a:spcPct val="150000"/>
              </a:lnSpc>
            </a:pPr>
            <a:r>
              <a:rPr lang="en-US" sz="1300" b="1" dirty="0"/>
              <a:t>Module 3: Feature Development: </a:t>
            </a:r>
            <a:r>
              <a:rPr lang="en-US" sz="1300" dirty="0"/>
              <a:t>Developing specific features like unit conversion, gaming, translation, file management, weather updates, and news services, all designed with accessibility in mind.</a:t>
            </a:r>
            <a:endParaRPr lang="en-US" sz="1300" dirty="0"/>
          </a:p>
          <a:p>
            <a:pPr>
              <a:lnSpc>
                <a:spcPct val="150000"/>
              </a:lnSpc>
            </a:pPr>
            <a:r>
              <a:rPr lang="en-US" sz="1300" b="1" dirty="0"/>
              <a:t>Module 4: Accessibility and Usability Testing: </a:t>
            </a:r>
            <a:r>
              <a:rPr lang="en-US" sz="1300" dirty="0"/>
              <a:t>Ensuring compliance with accessibility standards and conducting user testing to validate the chatbot's accessibility and usability.</a:t>
            </a:r>
            <a:endParaRPr lang="en-US" sz="1300" dirty="0"/>
          </a:p>
          <a:p>
            <a:pPr>
              <a:lnSpc>
                <a:spcPct val="150000"/>
              </a:lnSpc>
            </a:pPr>
            <a:r>
              <a:rPr lang="en-US" sz="1300" b="1" dirty="0"/>
              <a:t>Module 5: Deployment and User Training:</a:t>
            </a:r>
            <a:r>
              <a:rPr lang="en-US" sz="1300" dirty="0"/>
              <a:t> Preparing for deployment and offering user training to enable effective utilization of the chatbot.</a:t>
            </a:r>
            <a:endParaRPr lang="en-US" sz="1300" dirty="0"/>
          </a:p>
          <a:p>
            <a:pPr>
              <a:lnSpc>
                <a:spcPct val="150000"/>
              </a:lnSpc>
            </a:pPr>
            <a:r>
              <a:rPr lang="en-US" sz="1300" b="1" dirty="0"/>
              <a:t>Module 6: Monitoring and Feedback Loop: </a:t>
            </a:r>
            <a:r>
              <a:rPr lang="en-US" sz="1300" dirty="0"/>
              <a:t>Implementing monitoring tools and mechanisms to collect ongoing user feedback, facilitating iterative improvements.</a:t>
            </a:r>
            <a:endParaRPr lang="en-US" sz="13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</a:fld>
            <a:endParaRPr lang="en-US"/>
          </a:p>
        </p:txBody>
      </p:sp>
      <p:pic>
        <p:nvPicPr>
          <p:cNvPr id="7" name="Picture 6" descr="Flowchart-for-User-Modul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5450" y="1553210"/>
            <a:ext cx="4986655" cy="530479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and Outputs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IN" altLang="en-US" dirty="0"/>
              <a:t>Landing Page</a:t>
            </a:r>
            <a:endParaRPr lang="en-IN" altLang="en-US" dirty="0"/>
          </a:p>
          <a:p>
            <a:endParaRPr lang="en-I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</a:fld>
            <a:endParaRPr 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838200" y="2390140"/>
            <a:ext cx="9442450" cy="422338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577850"/>
            <a:ext cx="5181600" cy="4351338"/>
          </a:xfrm>
        </p:spPr>
        <p:txBody>
          <a:bodyPr/>
          <a:lstStyle/>
          <a:p>
            <a:r>
              <a:rPr lang="en-IN" altLang="en-US" dirty="0"/>
              <a:t>Login Page</a:t>
            </a:r>
            <a:endParaRPr lang="en-IN" altLang="en-US" dirty="0"/>
          </a:p>
          <a:p>
            <a:endParaRPr lang="en-I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</a:fld>
            <a:endParaRPr lang="en-US"/>
          </a:p>
        </p:txBody>
      </p:sp>
      <p:pic>
        <p:nvPicPr>
          <p:cNvPr id="12" name="Content Placeholder 11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838200" y="1294765"/>
            <a:ext cx="10692765" cy="477774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577850"/>
            <a:ext cx="5181600" cy="4351338"/>
          </a:xfrm>
        </p:spPr>
        <p:txBody>
          <a:bodyPr/>
          <a:lstStyle/>
          <a:p>
            <a:r>
              <a:rPr lang="en-IN" altLang="en-US" dirty="0"/>
              <a:t>Options Page</a:t>
            </a:r>
            <a:endParaRPr lang="en-IN" altLang="en-US" dirty="0"/>
          </a:p>
          <a:p>
            <a:endParaRPr lang="en-I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</a:fld>
            <a:endParaRPr 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882015" y="1132840"/>
            <a:ext cx="10715625" cy="474853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577850"/>
            <a:ext cx="5181600" cy="4351338"/>
          </a:xfrm>
        </p:spPr>
        <p:txBody>
          <a:bodyPr/>
          <a:lstStyle/>
          <a:p>
            <a:r>
              <a:rPr lang="en-IN" altLang="en-US" dirty="0"/>
              <a:t>Chat Options Page</a:t>
            </a:r>
            <a:endParaRPr lang="en-IN" altLang="en-US" dirty="0"/>
          </a:p>
          <a:p>
            <a:endParaRPr lang="en-I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</a:fld>
            <a:endParaRPr lang="en-US"/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914400" y="1321435"/>
            <a:ext cx="10656570" cy="481139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577850"/>
            <a:ext cx="5181600" cy="4351338"/>
          </a:xfrm>
        </p:spPr>
        <p:txBody>
          <a:bodyPr/>
          <a:lstStyle/>
          <a:p>
            <a:r>
              <a:rPr lang="en-IN" altLang="en-US" dirty="0"/>
              <a:t>Chat Screen Page</a:t>
            </a:r>
            <a:endParaRPr lang="en-IN" altLang="en-US" dirty="0"/>
          </a:p>
          <a:p>
            <a:endParaRPr lang="en-I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</a:fld>
            <a:endParaRPr 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982345" y="1356360"/>
            <a:ext cx="10683875" cy="483552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577850"/>
            <a:ext cx="5181600" cy="4351338"/>
          </a:xfrm>
        </p:spPr>
        <p:txBody>
          <a:bodyPr/>
          <a:lstStyle/>
          <a:p>
            <a:r>
              <a:rPr lang="en-IN" altLang="en-US" dirty="0"/>
              <a:t>Profile Page</a:t>
            </a:r>
            <a:endParaRPr lang="en-IN" altLang="en-US" dirty="0"/>
          </a:p>
          <a:p>
            <a:endParaRPr lang="en-I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</a:fld>
            <a:endParaRPr lang="en-US"/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838200" y="1353820"/>
            <a:ext cx="10601325" cy="477075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577850"/>
            <a:ext cx="5181600" cy="4351338"/>
          </a:xfrm>
        </p:spPr>
        <p:txBody>
          <a:bodyPr/>
          <a:lstStyle/>
          <a:p>
            <a:r>
              <a:rPr lang="en-IN" altLang="en-US" dirty="0"/>
              <a:t>News Page</a:t>
            </a:r>
            <a:endParaRPr lang="en-IN" altLang="en-US" dirty="0"/>
          </a:p>
          <a:p>
            <a:endParaRPr lang="en-I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</a:fld>
            <a:endParaRPr 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914400" y="1364615"/>
            <a:ext cx="10617200" cy="477139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577850"/>
            <a:ext cx="5181600" cy="4351338"/>
          </a:xfrm>
        </p:spPr>
        <p:txBody>
          <a:bodyPr/>
          <a:lstStyle/>
          <a:p>
            <a:r>
              <a:rPr lang="en-IN" altLang="en-US" dirty="0"/>
              <a:t>Weather Page</a:t>
            </a:r>
            <a:endParaRPr lang="en-IN" altLang="en-US" dirty="0"/>
          </a:p>
          <a:p>
            <a:endParaRPr lang="en-I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</a:fld>
            <a:endParaRPr lang="en-US"/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838200" y="1386840"/>
            <a:ext cx="10563860" cy="47371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5676" y="365126"/>
            <a:ext cx="10515600" cy="976206"/>
          </a:xfrm>
        </p:spPr>
        <p:txBody>
          <a:bodyPr/>
          <a:lstStyle/>
          <a:p>
            <a:r>
              <a:rPr lang="en-US" b="1" dirty="0">
                <a:latin typeface="Times New Roman" panose="02020603050405020304"/>
                <a:cs typeface="Times New Roman" panose="02020603050405020304"/>
              </a:rPr>
              <a:t>Outline</a:t>
            </a:r>
            <a:endParaRPr lang="en-US" b="1" dirty="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88220"/>
            <a:ext cx="10515600" cy="4952253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/>
                <a:cs typeface="Times New Roman" panose="02020603050405020304"/>
              </a:rPr>
              <a:t>Introduction to Project</a:t>
            </a:r>
            <a:endParaRPr lang="en-US" dirty="0">
              <a:latin typeface="Times New Roman" panose="02020603050405020304"/>
              <a:cs typeface="Times New Roman" panose="02020603050405020304"/>
            </a:endParaRPr>
          </a:p>
          <a:p>
            <a:r>
              <a:rPr lang="en-US" dirty="0">
                <a:latin typeface="Times New Roman" panose="02020603050405020304"/>
                <a:cs typeface="Times New Roman" panose="02020603050405020304"/>
              </a:rPr>
              <a:t>Problem Formulation</a:t>
            </a:r>
            <a:endParaRPr lang="en-US" dirty="0">
              <a:latin typeface="Times New Roman" panose="02020603050405020304"/>
              <a:cs typeface="Times New Roman" panose="02020603050405020304"/>
            </a:endParaRPr>
          </a:p>
          <a:p>
            <a:r>
              <a:rPr lang="en-US" dirty="0">
                <a:latin typeface="Times New Roman" panose="02020603050405020304"/>
                <a:cs typeface="Times New Roman" panose="02020603050405020304"/>
              </a:rPr>
              <a:t>Objectives of the work </a:t>
            </a:r>
            <a:endParaRPr lang="en-US" dirty="0">
              <a:latin typeface="Times New Roman" panose="02020603050405020304"/>
              <a:cs typeface="Times New Roman" panose="02020603050405020304"/>
            </a:endParaRPr>
          </a:p>
          <a:p>
            <a:r>
              <a:rPr lang="en-US" dirty="0">
                <a:latin typeface="Times New Roman" panose="02020603050405020304"/>
                <a:cs typeface="Times New Roman" panose="02020603050405020304"/>
              </a:rPr>
              <a:t>Methodology used</a:t>
            </a:r>
            <a:endParaRPr lang="en-US" dirty="0">
              <a:latin typeface="Times New Roman" panose="02020603050405020304"/>
              <a:cs typeface="Times New Roman" panose="02020603050405020304"/>
            </a:endParaRPr>
          </a:p>
          <a:p>
            <a:r>
              <a:rPr lang="en-US" spc="-10" dirty="0">
                <a:latin typeface="Times New Roman" panose="02020603050405020304"/>
                <a:cs typeface="Times New Roman" panose="02020603050405020304"/>
              </a:rPr>
              <a:t>Results and Outputs</a:t>
            </a:r>
            <a:endParaRPr lang="en-US" spc="-10" dirty="0">
              <a:latin typeface="Times New Roman" panose="02020603050405020304"/>
              <a:cs typeface="Times New Roman" panose="02020603050405020304"/>
            </a:endParaRPr>
          </a:p>
          <a:p>
            <a:r>
              <a:rPr lang="en-US" spc="-10" dirty="0">
                <a:latin typeface="Times New Roman" panose="02020603050405020304"/>
                <a:cs typeface="Times New Roman" panose="02020603050405020304"/>
              </a:rPr>
              <a:t>Conclusion</a:t>
            </a:r>
            <a:endParaRPr lang="en-US" spc="-10" dirty="0">
              <a:latin typeface="Times New Roman" panose="02020603050405020304"/>
              <a:cs typeface="Times New Roman" panose="02020603050405020304"/>
            </a:endParaRPr>
          </a:p>
          <a:p>
            <a:r>
              <a:rPr lang="en-US" dirty="0">
                <a:latin typeface="Times New Roman" panose="02020603050405020304"/>
                <a:cs typeface="Times New Roman" panose="02020603050405020304"/>
              </a:rPr>
              <a:t>Future Scope</a:t>
            </a:r>
            <a:endParaRPr lang="en-US" dirty="0">
              <a:latin typeface="Times New Roman" panose="02020603050405020304"/>
              <a:cs typeface="Times New Roman" panose="02020603050405020304"/>
            </a:endParaRPr>
          </a:p>
          <a:p>
            <a:r>
              <a:rPr lang="en-US" dirty="0">
                <a:latin typeface="Times New Roman" panose="02020603050405020304"/>
                <a:cs typeface="Times New Roman" panose="02020603050405020304"/>
              </a:rPr>
              <a:t>References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577850"/>
            <a:ext cx="5181600" cy="4351338"/>
          </a:xfrm>
        </p:spPr>
        <p:txBody>
          <a:bodyPr/>
          <a:lstStyle/>
          <a:p>
            <a:r>
              <a:rPr lang="en-IN" altLang="en-US" dirty="0"/>
              <a:t>Games Page</a:t>
            </a:r>
            <a:endParaRPr lang="en-IN" altLang="en-US" dirty="0"/>
          </a:p>
          <a:p>
            <a:endParaRPr lang="en-I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</a:fld>
            <a:endParaRPr 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838200" y="1250950"/>
            <a:ext cx="10794365" cy="484568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577850"/>
            <a:ext cx="5181600" cy="4351338"/>
          </a:xfrm>
        </p:spPr>
        <p:txBody>
          <a:bodyPr/>
          <a:lstStyle/>
          <a:p>
            <a:r>
              <a:rPr lang="en-IN" altLang="en-US" dirty="0"/>
              <a:t>Unit ConvertorPage</a:t>
            </a:r>
            <a:endParaRPr lang="en-IN" altLang="en-US" dirty="0"/>
          </a:p>
          <a:p>
            <a:endParaRPr lang="en-I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</a:fld>
            <a:endParaRPr lang="en-US"/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838200" y="1244600"/>
            <a:ext cx="10491470" cy="465582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07315"/>
            <a:ext cx="10515600" cy="1325563"/>
          </a:xfrm>
        </p:spPr>
        <p:txBody>
          <a:bodyPr/>
          <a:lstStyle/>
          <a:p>
            <a:r>
              <a:rPr lang="en-US" dirty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39850"/>
            <a:ext cx="10515600" cy="4351338"/>
          </a:xfrm>
        </p:spPr>
        <p:txBody>
          <a:bodyPr>
            <a:noAutofit/>
          </a:bodyPr>
          <a:lstStyle/>
          <a:p>
            <a:r>
              <a:rPr lang="en-US" sz="2000" b="1" dirty="0"/>
              <a:t>Accessible AI Chatbot for the Visually Impaired" project significance:</a:t>
            </a:r>
            <a:endParaRPr lang="en-US" sz="2000" b="1" dirty="0"/>
          </a:p>
          <a:p>
            <a:pPr lvl="1"/>
            <a:r>
              <a:rPr lang="en-US" sz="2000" dirty="0"/>
              <a:t>Addresses accessibility and usability issues for the visually impaired online.</a:t>
            </a:r>
            <a:endParaRPr lang="en-US" sz="2000" dirty="0"/>
          </a:p>
          <a:p>
            <a:pPr lvl="1"/>
            <a:r>
              <a:rPr lang="en-US" sz="2000" dirty="0"/>
              <a:t>Offers a wide range of features for diverse user needs.</a:t>
            </a:r>
            <a:endParaRPr lang="en-US" sz="2000" dirty="0"/>
          </a:p>
          <a:p>
            <a:r>
              <a:rPr lang="en-US" sz="2000" b="1" dirty="0"/>
              <a:t>Technology and accessibility focus:</a:t>
            </a:r>
            <a:endParaRPr lang="en-US" sz="2000" b="1" dirty="0"/>
          </a:p>
          <a:p>
            <a:pPr lvl="1"/>
            <a:r>
              <a:rPr lang="en-US" sz="2000" dirty="0"/>
              <a:t>Developed using Next.js, Tailwind CSS, and TypeScript.</a:t>
            </a:r>
            <a:endParaRPr lang="en-US" sz="2000" dirty="0"/>
          </a:p>
          <a:p>
            <a:pPr lvl="1"/>
            <a:r>
              <a:rPr lang="en-US" sz="2000" dirty="0"/>
              <a:t>Adheres to web accessibility standards like WCAG.</a:t>
            </a:r>
            <a:endParaRPr lang="en-US" sz="2000" dirty="0"/>
          </a:p>
          <a:p>
            <a:pPr lvl="1"/>
            <a:r>
              <a:rPr lang="en-US" sz="2000" dirty="0"/>
              <a:t>Prioritizes user-friendly interface and natural language interaction.</a:t>
            </a:r>
            <a:endParaRPr lang="en-US" sz="2000" dirty="0"/>
          </a:p>
          <a:p>
            <a:r>
              <a:rPr lang="en-US" sz="2000" b="1" dirty="0"/>
              <a:t>Rigorous testing and user feedback:</a:t>
            </a:r>
            <a:endParaRPr lang="en-US" sz="2000" dirty="0"/>
          </a:p>
          <a:p>
            <a:pPr lvl="1"/>
            <a:r>
              <a:rPr lang="en-US" sz="2000" dirty="0"/>
              <a:t>Inclusive approach with user testing, accessibility evaluations, and iterative improvements.</a:t>
            </a:r>
            <a:endParaRPr lang="en-US" sz="2000" dirty="0"/>
          </a:p>
          <a:p>
            <a:r>
              <a:rPr lang="en-US" sz="2000" b="1" dirty="0"/>
              <a:t>Potential impact on users:</a:t>
            </a:r>
            <a:endParaRPr lang="en-US" sz="2000" dirty="0"/>
          </a:p>
          <a:p>
            <a:pPr lvl="1"/>
            <a:r>
              <a:rPr lang="en-US" sz="2000" dirty="0"/>
              <a:t>Dramatic improvement in the quality of life for the blind.</a:t>
            </a:r>
            <a:endParaRPr lang="en-US" sz="2000" dirty="0"/>
          </a:p>
          <a:p>
            <a:pPr lvl="1"/>
            <a:r>
              <a:rPr lang="en-US" sz="2000" dirty="0"/>
              <a:t>Eases routine tasks, promotes inclusion, and enhances digital navigation.</a:t>
            </a:r>
            <a:endParaRPr lang="en-US" sz="2000" dirty="0"/>
          </a:p>
          <a:p>
            <a:r>
              <a:rPr lang="en-US" sz="2000" b="1" dirty="0"/>
              <a:t>Overall project significance:</a:t>
            </a:r>
            <a:endParaRPr lang="en-US" sz="2000" dirty="0"/>
          </a:p>
          <a:p>
            <a:pPr lvl="1"/>
            <a:r>
              <a:rPr lang="en-US" sz="2000" dirty="0"/>
              <a:t>Admirable effort combining technology, usability, and accessibility.</a:t>
            </a:r>
            <a:endParaRPr lang="en-US" sz="2000" dirty="0"/>
          </a:p>
          <a:p>
            <a:pPr lvl="1"/>
            <a:r>
              <a:rPr lang="en-US" sz="2000" dirty="0"/>
              <a:t>Closes accessibility gaps and fosters a more welcoming digital environment for all users.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31140"/>
            <a:ext cx="10515600" cy="1325563"/>
          </a:xfrm>
        </p:spPr>
        <p:txBody>
          <a:bodyPr/>
          <a:lstStyle/>
          <a:p>
            <a:r>
              <a:rPr lang="en-US" dirty="0"/>
              <a:t>Future Scope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95095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/>
              <a:t>1. </a:t>
            </a:r>
            <a:r>
              <a:rPr lang="en-US" sz="1800" b="1" dirty="0"/>
              <a:t>Expansion of Language Support:</a:t>
            </a:r>
            <a:endParaRPr lang="en-US" sz="1800" dirty="0"/>
          </a:p>
          <a:p>
            <a:pPr lvl="1"/>
            <a:r>
              <a:rPr lang="en-US" sz="1600" dirty="0"/>
              <a:t>Incorporate additional languages to reach a more diverse global audience.</a:t>
            </a:r>
            <a:endParaRPr lang="en-US" sz="1600" dirty="0"/>
          </a:p>
          <a:p>
            <a:pPr lvl="1"/>
            <a:r>
              <a:rPr lang="en-US" sz="1600" dirty="0"/>
              <a:t>Explore the integration of local dialects and languages for a more inclusive experience.</a:t>
            </a:r>
            <a:endParaRPr lang="en-US" sz="1600" dirty="0"/>
          </a:p>
          <a:p>
            <a:pPr marL="0" indent="0">
              <a:buNone/>
            </a:pPr>
            <a:r>
              <a:rPr lang="en-US" sz="1800" b="1" dirty="0"/>
              <a:t>2. Advanced AI Capabilities:</a:t>
            </a:r>
            <a:endParaRPr lang="en-US" sz="1800" b="1" dirty="0"/>
          </a:p>
          <a:p>
            <a:pPr lvl="1"/>
            <a:r>
              <a:rPr lang="en-US" sz="1600" dirty="0"/>
              <a:t>Enhance the chatbot's natural language understanding for more sophisticated conversations.</a:t>
            </a:r>
            <a:endParaRPr lang="en-US" sz="1600" dirty="0"/>
          </a:p>
          <a:p>
            <a:pPr lvl="1"/>
            <a:r>
              <a:rPr lang="en-US" sz="1600" dirty="0"/>
              <a:t>Incorporate AI features like sentiment analysis to provide emotional support to users.</a:t>
            </a:r>
            <a:endParaRPr lang="en-US" sz="1600" dirty="0"/>
          </a:p>
          <a:p>
            <a:pPr marL="0" indent="0">
              <a:buNone/>
            </a:pPr>
            <a:r>
              <a:rPr lang="en-US" sz="1800" b="1" dirty="0"/>
              <a:t>3. Integration of Navigation and GPS Services:</a:t>
            </a:r>
            <a:endParaRPr lang="en-US" sz="1800" b="1" dirty="0"/>
          </a:p>
          <a:p>
            <a:pPr lvl="1"/>
            <a:r>
              <a:rPr lang="en-US" sz="1600" dirty="0"/>
              <a:t>Develop location-based services to assist users in navigating their physical surroundings.</a:t>
            </a:r>
            <a:endParaRPr lang="en-US" sz="1600" dirty="0"/>
          </a:p>
          <a:p>
            <a:pPr lvl="1"/>
            <a:r>
              <a:rPr lang="en-US" sz="1600" dirty="0"/>
              <a:t>Provide information about nearby points of interest, public transportation, and navigation guidance.</a:t>
            </a:r>
            <a:endParaRPr lang="en-US" sz="1600" dirty="0"/>
          </a:p>
          <a:p>
            <a:pPr marL="0" indent="0">
              <a:buNone/>
            </a:pPr>
            <a:r>
              <a:rPr lang="en-US" sz="1800" b="1" dirty="0"/>
              <a:t>4. Collaboration with Educational Institutions:</a:t>
            </a:r>
            <a:endParaRPr lang="en-US" sz="1800" b="1" dirty="0"/>
          </a:p>
          <a:p>
            <a:pPr lvl="1"/>
            <a:r>
              <a:rPr lang="en-US" sz="1600" dirty="0"/>
              <a:t>Partner with educational institutions to integrate the chatbot into e-learning platforms.</a:t>
            </a:r>
            <a:endParaRPr lang="en-US" sz="1600" dirty="0"/>
          </a:p>
          <a:p>
            <a:pPr lvl="1"/>
            <a:r>
              <a:rPr lang="en-US" sz="1600" dirty="0"/>
              <a:t>Develop educational content, tutorials, and resources tailored to the needs of visually impaired students.</a:t>
            </a:r>
            <a:endParaRPr lang="en-US" sz="1600" dirty="0"/>
          </a:p>
          <a:p>
            <a:pPr marL="0" indent="0">
              <a:buNone/>
            </a:pPr>
            <a:r>
              <a:rPr lang="en-US" sz="1800" b="1" dirty="0"/>
              <a:t>5. User-Generated Content and Crowdsourcing:</a:t>
            </a:r>
            <a:endParaRPr lang="en-US" sz="1800" b="1" dirty="0"/>
          </a:p>
          <a:p>
            <a:pPr lvl="1"/>
            <a:r>
              <a:rPr lang="en-US" sz="1600" dirty="0"/>
              <a:t>Enable users to contribute content, voice commands, and customizations.</a:t>
            </a:r>
            <a:endParaRPr lang="en-US" sz="1600" dirty="0"/>
          </a:p>
          <a:p>
            <a:pPr lvl="1"/>
            <a:r>
              <a:rPr lang="en-US" sz="1600" dirty="0"/>
              <a:t>Create a community-driven environment for sharing accessibility tips and resources.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14805"/>
            <a:ext cx="10515600" cy="4351338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1600" dirty="0"/>
              <a:t>[1] Adamopoulou, Eleni, and Lefteris Moussiades. “An Overview of Chatbot Technology.” IFIP Advances in Information and Communication Technology, vol. 584, no. 1, 29 May 2020, pp. 373–383, </a:t>
            </a:r>
            <a:r>
              <a:rPr lang="en-US" sz="1600" u="sng" dirty="0">
                <a:solidFill>
                  <a:schemeClr val="accent5"/>
                </a:solidFill>
              </a:rPr>
              <a:t>www.ncbi.nlm.nih.gov/pmc/articles/PMC7256567/, https://doi.org/10.1007/978-3-030-49186-4_31</a:t>
            </a:r>
            <a:r>
              <a:rPr lang="en-US" sz="1600" dirty="0"/>
              <a:t>.</a:t>
            </a:r>
            <a:endParaRPr lang="en-US" sz="1600" dirty="0"/>
          </a:p>
          <a:p>
            <a:pPr marL="0" indent="0">
              <a:lnSpc>
                <a:spcPct val="150000"/>
              </a:lnSpc>
              <a:buNone/>
            </a:pPr>
            <a:r>
              <a:rPr lang="en-US" sz="1600" dirty="0"/>
              <a:t>[2] Di Lucca, Giuseppe A., and Anna Rita Fasolino. “Testing Web-Based Applications: The State of the Art and Future Trends.” Information and Software Technology, vol. 48, no. 12, Dec. 2006, pp. 1172–1186, </a:t>
            </a:r>
            <a:r>
              <a:rPr lang="en-US" sz="1600" u="sng" dirty="0">
                <a:solidFill>
                  <a:schemeClr val="accent5"/>
                </a:solidFill>
              </a:rPr>
              <a:t>https://doi.org/10.1016/j.infsof.2006.06.006</a:t>
            </a:r>
            <a:r>
              <a:rPr lang="en-US" sz="1600" dirty="0"/>
              <a:t>.</a:t>
            </a:r>
            <a:endParaRPr lang="en-US" sz="1600" dirty="0"/>
          </a:p>
          <a:p>
            <a:pPr marL="0" indent="0">
              <a:lnSpc>
                <a:spcPct val="150000"/>
              </a:lnSpc>
              <a:buNone/>
            </a:pPr>
            <a:r>
              <a:rPr lang="en-US" sz="1600" dirty="0"/>
              <a:t>[3] Ehsan, Adeel, et al. “RESTful API Testing Methodologies: Rationale, Challenges, and Solution Directions.” Applied Sciences, vol. 12, no. 9, 26 Apr. 2022, p. 4369,</a:t>
            </a:r>
            <a:r>
              <a:rPr lang="en-US" sz="1600" u="sng" dirty="0">
                <a:solidFill>
                  <a:schemeClr val="accent5"/>
                </a:solidFill>
              </a:rPr>
              <a:t> https://doi.org/10.3390/app12094369</a:t>
            </a:r>
            <a:r>
              <a:rPr lang="en-US" sz="1600" dirty="0"/>
              <a:t>. Accessed 3 June 2022.</a:t>
            </a:r>
            <a:endParaRPr lang="en-US" sz="1600" dirty="0"/>
          </a:p>
          <a:p>
            <a:pPr marL="0" indent="0">
              <a:lnSpc>
                <a:spcPct val="150000"/>
              </a:lnSpc>
              <a:buNone/>
            </a:pPr>
            <a:r>
              <a:rPr lang="en-US" sz="1600" dirty="0"/>
              <a:t>[4] Olive, Joseph P, and Mark Liberman. “Text to Speech—an Overview.” Journal of the Acoustical Society of America, vol. 78, no. S1, 1 Nov. 1985, pp. S6–S6, </a:t>
            </a:r>
            <a:r>
              <a:rPr lang="en-US" sz="1600" u="sng" dirty="0">
                <a:solidFill>
                  <a:schemeClr val="accent5"/>
                </a:solidFill>
              </a:rPr>
              <a:t>https://doi.org/10.1121/1.2022951</a:t>
            </a:r>
            <a:r>
              <a:rPr lang="en-US" sz="1600" dirty="0"/>
              <a:t>. Accessed 22 Aug. 2023.</a:t>
            </a:r>
            <a:endParaRPr lang="en-US" sz="1600" dirty="0"/>
          </a:p>
          <a:p>
            <a:pPr marL="0" indent="0">
              <a:lnSpc>
                <a:spcPct val="150000"/>
              </a:lnSpc>
              <a:buNone/>
            </a:pPr>
            <a:r>
              <a:rPr lang="en-US" sz="1600" dirty="0"/>
              <a:t>[5] Plekhanova, Julia. Evaluating Web Development Frameworks: Django, Ruby on Rails and CakePHP. Sept. 2009.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Project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altLang="en-US" dirty="0"/>
              <a:t>Title and Project Overview</a:t>
            </a:r>
            <a:endParaRPr lang="en-IN" altLang="en-US" dirty="0"/>
          </a:p>
          <a:p>
            <a:r>
              <a:rPr lang="en-IN" altLang="en-US" dirty="0"/>
              <a:t>The project’s significance</a:t>
            </a:r>
            <a:endParaRPr lang="en-I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 dirty="0">
                <a:sym typeface="+mn-ea"/>
              </a:rPr>
              <a:t>Title and Project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altLang="en-US" b="1" dirty="0"/>
              <a:t>Project Title:</a:t>
            </a:r>
            <a:r>
              <a:rPr lang="en-IN" altLang="en-US" dirty="0"/>
              <a:t> Accessible AI Chatbot for the Visually Impaired</a:t>
            </a:r>
            <a:endParaRPr lang="en-IN" altLang="en-US" dirty="0"/>
          </a:p>
          <a:p>
            <a:r>
              <a:rPr lang="en-IN" altLang="en-US" b="1" dirty="0"/>
              <a:t>Project Overview:</a:t>
            </a:r>
            <a:endParaRPr lang="en-IN" altLang="en-US" b="1" dirty="0"/>
          </a:p>
          <a:p>
            <a:pPr lvl="1"/>
            <a:r>
              <a:rPr lang="en-IN" altLang="en-US" dirty="0"/>
              <a:t>Developed using Next.js, Tailwind CSS, and TypeScript.</a:t>
            </a:r>
            <a:endParaRPr lang="en-IN" altLang="en-US" dirty="0"/>
          </a:p>
          <a:p>
            <a:pPr lvl="1"/>
            <a:r>
              <a:rPr lang="en-IN" altLang="en-US" dirty="0"/>
              <a:t>Features include Speech-to-Text and Text-to-Speech capabilities.</a:t>
            </a:r>
            <a:endParaRPr lang="en-IN" altLang="en-US" dirty="0"/>
          </a:p>
          <a:p>
            <a:pPr lvl="1"/>
            <a:r>
              <a:rPr lang="en-IN" altLang="en-US" dirty="0"/>
              <a:t>Additional features: unit converter, game hub, translator, file drop, live weather updates, and news services.</a:t>
            </a:r>
            <a:endParaRPr lang="en-IN" altLang="en-US" dirty="0"/>
          </a:p>
          <a:p>
            <a:pPr lvl="1"/>
            <a:r>
              <a:rPr lang="en-IN" altLang="en-US" dirty="0"/>
              <a:t>Targeted at visually impaired individuals.</a:t>
            </a:r>
            <a:endParaRPr lang="en-IN" altLang="en-US" dirty="0"/>
          </a:p>
          <a:p>
            <a:pPr lvl="1"/>
            <a:r>
              <a:rPr lang="en-IN" altLang="en-US" dirty="0"/>
              <a:t>Aims to address diverse needs of the visually impaired community.</a:t>
            </a:r>
            <a:endParaRPr lang="en-IN" altLang="en-US" dirty="0"/>
          </a:p>
          <a:p>
            <a:pPr lvl="1"/>
            <a:r>
              <a:rPr lang="en-IN" altLang="en-US" dirty="0"/>
              <a:t>4-month development timeline with a focus on accessibility.</a:t>
            </a:r>
            <a:endParaRPr lang="en-I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 dirty="0">
                <a:sym typeface="+mn-ea"/>
              </a:rPr>
              <a:t>The project’s significance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0000"/>
          </a:bodyPr>
          <a:lstStyle/>
          <a:p>
            <a:r>
              <a:rPr lang="en-IN" altLang="en-US" b="1" dirty="0"/>
              <a:t>Digital Inclusion:</a:t>
            </a:r>
            <a:r>
              <a:rPr lang="en-IN" altLang="en-US" dirty="0"/>
              <a:t> The project is of paramount significance as it fosters digital inclusion, ensuring that visually impaired individuals have equal access to the digital world.</a:t>
            </a:r>
            <a:endParaRPr lang="en-IN" altLang="en-US" dirty="0"/>
          </a:p>
          <a:p>
            <a:r>
              <a:rPr lang="en-IN" altLang="en-US" b="1" dirty="0"/>
              <a:t>Quality of Life Enhancement:</a:t>
            </a:r>
            <a:r>
              <a:rPr lang="en-IN" altLang="en-US" dirty="0"/>
              <a:t> By improving the quality of life for visually impaired users, the project promotes independence and self-sufficiency in the digital age.</a:t>
            </a:r>
            <a:endParaRPr lang="en-IN" altLang="en-US" dirty="0"/>
          </a:p>
          <a:p>
            <a:r>
              <a:rPr lang="en-IN" altLang="en-US" b="1" dirty="0"/>
              <a:t>Educational and Employment Opportunities:</a:t>
            </a:r>
            <a:r>
              <a:rPr lang="en-IN" altLang="en-US" dirty="0"/>
              <a:t> It provides educational opportunities and enhances employability, empowering visually impaired individuals with knowledge and economic independence.</a:t>
            </a:r>
            <a:endParaRPr lang="en-IN" altLang="en-US" dirty="0"/>
          </a:p>
          <a:p>
            <a:r>
              <a:rPr lang="en-IN" altLang="en-US" b="1" dirty="0"/>
              <a:t>Social Inclusion:</a:t>
            </a:r>
            <a:r>
              <a:rPr lang="en-IN" altLang="en-US" dirty="0"/>
              <a:t> The project contributes to social inclusion by facilitating easier interactions, access to news, and participation in social activities.</a:t>
            </a:r>
            <a:endParaRPr lang="en-IN" altLang="en-US" dirty="0"/>
          </a:p>
          <a:p>
            <a:r>
              <a:rPr lang="en-IN" altLang="en-US" b="1" dirty="0"/>
              <a:t>Advancement in Assistive Technology:</a:t>
            </a:r>
            <a:r>
              <a:rPr lang="en-IN" altLang="en-US" dirty="0"/>
              <a:t> It represents a noteworthy advancement in assistive technology, showcasing how AI and chatbots can break down accessibility barriers and empower users.</a:t>
            </a:r>
            <a:endParaRPr lang="en-I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Formulation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altLang="en-US" dirty="0"/>
              <a:t>The Challenges</a:t>
            </a:r>
            <a:endParaRPr lang="en-IN" altLang="en-US" dirty="0"/>
          </a:p>
          <a:p>
            <a:r>
              <a:rPr lang="en-IN" altLang="en-US" dirty="0"/>
              <a:t>Addressing the Challenges</a:t>
            </a:r>
            <a:endParaRPr lang="en-I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The Challenges</a:t>
            </a:r>
            <a:r>
              <a:rPr lang="en-IN" altLang="en-US" dirty="0"/>
              <a:t>	</a:t>
            </a:r>
            <a:endParaRPr lang="en-I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80185"/>
            <a:ext cx="10515600" cy="4707890"/>
          </a:xfrm>
        </p:spPr>
        <p:txBody>
          <a:bodyPr>
            <a:noAutofit/>
          </a:bodyPr>
          <a:lstStyle/>
          <a:p>
            <a:r>
              <a:rPr lang="en-IN" altLang="en-US" sz="1800" b="1" dirty="0"/>
              <a:t>Challenges for the Visually Impaired: </a:t>
            </a:r>
            <a:r>
              <a:rPr lang="en-IN" altLang="en-US" sz="1800" dirty="0"/>
              <a:t>Visually impaired individuals face significant challenges in their daily interactions with digital technology and information.</a:t>
            </a:r>
            <a:endParaRPr lang="en-IN" altLang="en-US" sz="1800" dirty="0"/>
          </a:p>
          <a:p>
            <a:r>
              <a:rPr lang="en-IN" altLang="en-US" sz="1800" b="1" dirty="0"/>
              <a:t>Limited Accessibility: </a:t>
            </a:r>
            <a:r>
              <a:rPr lang="en-IN" altLang="en-US" sz="1800" dirty="0"/>
              <a:t>Accessing digital content and services is hindered by a lack of accessibility. Websites, applications, and digital platforms are often designed without considering the needs of visually impaired users.</a:t>
            </a:r>
            <a:endParaRPr lang="en-IN" altLang="en-US" sz="1800" dirty="0"/>
          </a:p>
          <a:p>
            <a:r>
              <a:rPr lang="en-IN" altLang="en-US" sz="1800" b="1" dirty="0"/>
              <a:t>Fragmented Assistive Tools:</a:t>
            </a:r>
            <a:r>
              <a:rPr lang="en-IN" altLang="en-US" sz="1800" dirty="0"/>
              <a:t> The existing assistive technologies are fragmented and specialized, requiring users to navigate multiple applications, each serving a specific purpose. This fragmentation is inefficient.</a:t>
            </a:r>
            <a:endParaRPr lang="en-IN" altLang="en-US" sz="1800" dirty="0"/>
          </a:p>
          <a:p>
            <a:r>
              <a:rPr lang="en-IN" altLang="en-US" sz="1800" b="1" dirty="0"/>
              <a:t>Communication Barriers:</a:t>
            </a:r>
            <a:r>
              <a:rPr lang="en-IN" altLang="en-US" sz="1800" dirty="0"/>
              <a:t> Current digital communication primarily relies on text-based interactions, limiting the scope for natural language communication, which is essential for a more inclusive and intuitive user experience.</a:t>
            </a:r>
            <a:endParaRPr lang="en-IN" altLang="en-US" sz="1800" dirty="0"/>
          </a:p>
          <a:p>
            <a:r>
              <a:rPr lang="en-IN" altLang="en-US" sz="1800" b="1" dirty="0"/>
              <a:t>Inadequate Features:</a:t>
            </a:r>
            <a:r>
              <a:rPr lang="en-IN" altLang="en-US" sz="1800" dirty="0"/>
              <a:t> Many existing tools lack features such as unit conversion, gaming, translation, file management, live weather updates, and news services. These features are crucial for improving the daily lives.</a:t>
            </a:r>
            <a:endParaRPr lang="en-IN" altLang="en-US" sz="1800" dirty="0"/>
          </a:p>
          <a:p>
            <a:r>
              <a:rPr lang="en-IN" altLang="en-US" sz="1800" b="1" dirty="0"/>
              <a:t>Accessibility Gaps:</a:t>
            </a:r>
            <a:r>
              <a:rPr lang="en-IN" altLang="en-US" sz="1800" dirty="0"/>
              <a:t> Some existing solutions do not fully comply with accessibility standards, leading to accessibility gaps that hinder a seamless user experience.</a:t>
            </a:r>
            <a:endParaRPr lang="en-IN" alt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Addressing the Challenges</a:t>
            </a:r>
            <a:r>
              <a:rPr lang="en-IN" altLang="en-US" dirty="0"/>
              <a:t>	</a:t>
            </a:r>
            <a:endParaRPr lang="en-I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44955"/>
            <a:ext cx="10515600" cy="4707890"/>
          </a:xfrm>
        </p:spPr>
        <p:txBody>
          <a:bodyPr>
            <a:noAutofit/>
          </a:bodyPr>
          <a:lstStyle/>
          <a:p>
            <a:r>
              <a:rPr lang="en-IN" altLang="en-US" sz="2200" b="1" dirty="0"/>
              <a:t>Our Mission:</a:t>
            </a:r>
            <a:r>
              <a:rPr lang="en-IN" altLang="en-US" sz="2200" dirty="0"/>
              <a:t> In light of these challenges, our mission is to address these critical issues and create a solution that empowers visually impaired individuals in the digital realm.</a:t>
            </a:r>
            <a:endParaRPr lang="en-IN" altLang="en-US" sz="2200" dirty="0"/>
          </a:p>
          <a:p>
            <a:r>
              <a:rPr lang="en-IN" altLang="en-US" sz="2200" b="1" dirty="0"/>
              <a:t>A Unified and Comprehensive Approach:</a:t>
            </a:r>
            <a:r>
              <a:rPr lang="en-IN" altLang="en-US" sz="2200" dirty="0"/>
              <a:t> We aim to provide a unified, accessible, and comprehensive platform that combines various features and services into one accessible interface.</a:t>
            </a:r>
            <a:endParaRPr lang="en-IN" altLang="en-US" sz="2200" dirty="0"/>
          </a:p>
          <a:p>
            <a:r>
              <a:rPr lang="en-IN" altLang="en-US" sz="2200" b="1" dirty="0"/>
              <a:t>Natural Language Interaction: </a:t>
            </a:r>
            <a:r>
              <a:rPr lang="en-IN" altLang="en-US" sz="2200" dirty="0"/>
              <a:t>Our solution integrates Speech-to-Text and Text-to-Speech conversion to enable voice-based and natural language interactions, making digital communication more intuitive.</a:t>
            </a:r>
            <a:endParaRPr lang="en-IN" altLang="en-US" sz="2200" dirty="0"/>
          </a:p>
          <a:p>
            <a:r>
              <a:rPr lang="en-IN" altLang="en-US" sz="2200" b="1" dirty="0"/>
              <a:t>Enhancing Daily Life:</a:t>
            </a:r>
            <a:r>
              <a:rPr lang="en-IN" altLang="en-US" sz="2200" dirty="0"/>
              <a:t> We aim to provide features like unit conversion, gaming, translation, file management, live weather updates, and news services to enhance the daily lives of visually impaired individuals.</a:t>
            </a:r>
            <a:endParaRPr lang="en-IN" altLang="en-US" sz="2200" dirty="0"/>
          </a:p>
          <a:p>
            <a:r>
              <a:rPr lang="en-IN" altLang="en-US" sz="2200" b="1" dirty="0"/>
              <a:t>Accessibility at the Core:</a:t>
            </a:r>
            <a:r>
              <a:rPr lang="en-IN" altLang="en-US" sz="2200" dirty="0"/>
              <a:t> Our project places accessibility at its core, ensuring compliance with web accessibility standards like WCAG and offering an inclusive and user-friendly experience.</a:t>
            </a:r>
            <a:endParaRPr lang="en-IN" altLang="en-US" sz="2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 </a:t>
            </a:r>
            <a:r>
              <a:rPr lang="en-US"/>
              <a:t>of the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0000"/>
          </a:bodyPr>
          <a:lstStyle/>
          <a:p>
            <a:r>
              <a:rPr lang="en-US" b="1" dirty="0"/>
              <a:t>Objective 1: </a:t>
            </a:r>
            <a:r>
              <a:rPr lang="en-US" dirty="0"/>
              <a:t>Create a unified and accessible platform that offers a range of features and services to simplify digital interactions for visually impaired individuals.</a:t>
            </a:r>
            <a:endParaRPr lang="en-US" dirty="0"/>
          </a:p>
          <a:p>
            <a:r>
              <a:rPr lang="en-US" b="1" dirty="0"/>
              <a:t>Objective 2: </a:t>
            </a:r>
            <a:r>
              <a:rPr lang="en-US" dirty="0"/>
              <a:t>Implement robust Speech-to-Text and Text-to-Speech functionalities, enabling voice-based interaction and enhancing communication for visually impaired users.</a:t>
            </a:r>
            <a:endParaRPr lang="en-US" dirty="0"/>
          </a:p>
          <a:p>
            <a:r>
              <a:rPr lang="en-US" b="1" dirty="0"/>
              <a:t>Objective 3:</a:t>
            </a:r>
            <a:r>
              <a:rPr lang="en-US" dirty="0"/>
              <a:t> Facilitate natural language interactions through our chatbot, providing users with an intuitive and inclusive means of communicating with digital devices.</a:t>
            </a:r>
            <a:endParaRPr lang="en-US" dirty="0"/>
          </a:p>
          <a:p>
            <a:r>
              <a:rPr lang="en-US" b="1" dirty="0"/>
              <a:t>Objective 4:</a:t>
            </a:r>
            <a:r>
              <a:rPr lang="en-US" dirty="0"/>
              <a:t> Enhance the lives of visually impaired individuals by offering practical features like unit conversion, gaming, translation, file management, live weather updates, and news services.</a:t>
            </a:r>
            <a:endParaRPr lang="en-US" dirty="0"/>
          </a:p>
          <a:p>
            <a:r>
              <a:rPr lang="en-US" b="1" dirty="0"/>
              <a:t>Objective 5:</a:t>
            </a:r>
            <a:r>
              <a:rPr lang="en-US" dirty="0"/>
              <a:t> Ensure strict compliance with web accessibility standards to promote inclusivity and usability, making the digital world accessible to all users.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ontents Slide Master">
  <a:themeElements>
    <a:clrScheme name="ALLPPT-COLOR-A33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EF4A4A"/>
      </a:accent1>
      <a:accent2>
        <a:srgbClr val="262626"/>
      </a:accent2>
      <a:accent3>
        <a:srgbClr val="EF4A4A"/>
      </a:accent3>
      <a:accent4>
        <a:srgbClr val="262626"/>
      </a:accent4>
      <a:accent5>
        <a:srgbClr val="EF4A4A"/>
      </a:accent5>
      <a:accent6>
        <a:srgbClr val="262626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smaple</Template>
  <TotalTime>0</TotalTime>
  <Words>9742</Words>
  <Application>WPS Presentation</Application>
  <PresentationFormat>Widescreen</PresentationFormat>
  <Paragraphs>226</Paragraphs>
  <Slides>24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24</vt:i4>
      </vt:variant>
    </vt:vector>
  </HeadingPairs>
  <TitlesOfParts>
    <vt:vector size="42" baseType="lpstr">
      <vt:lpstr>Arial</vt:lpstr>
      <vt:lpstr>SimSun</vt:lpstr>
      <vt:lpstr>Wingdings</vt:lpstr>
      <vt:lpstr>Calibri</vt:lpstr>
      <vt:lpstr>King</vt:lpstr>
      <vt:lpstr>Segoe Print</vt:lpstr>
      <vt:lpstr>Casper</vt:lpstr>
      <vt:lpstr>Yu Gothic UI</vt:lpstr>
      <vt:lpstr>Karla</vt:lpstr>
      <vt:lpstr>Times New Roman</vt:lpstr>
      <vt:lpstr>Arial Black</vt:lpstr>
      <vt:lpstr>Times New Roman</vt:lpstr>
      <vt:lpstr>Microsoft YaHei</vt:lpstr>
      <vt:lpstr>Arial Unicode MS</vt:lpstr>
      <vt:lpstr>Calibri Light</vt:lpstr>
      <vt:lpstr>1_Office Theme</vt:lpstr>
      <vt:lpstr>2_Office Theme</vt:lpstr>
      <vt:lpstr>Contents Slide Master</vt:lpstr>
      <vt:lpstr>PowerPoint 演示文稿</vt:lpstr>
      <vt:lpstr>Outline</vt:lpstr>
      <vt:lpstr>Introduction to Project</vt:lpstr>
      <vt:lpstr>Title and Project Overview</vt:lpstr>
      <vt:lpstr>The project’s significance</vt:lpstr>
      <vt:lpstr>Problem Formulation</vt:lpstr>
      <vt:lpstr>The Challenges	</vt:lpstr>
      <vt:lpstr>Addressing the Challenges	</vt:lpstr>
      <vt:lpstr>Objectives of the Work</vt:lpstr>
      <vt:lpstr>Methodology used</vt:lpstr>
      <vt:lpstr>Project Modules</vt:lpstr>
      <vt:lpstr>Results and Outputs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Conclusion</vt:lpstr>
      <vt:lpstr>Future Scope</vt:lpstr>
      <vt:lpstr>References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Branding</dc:creator>
  <cp:lastModifiedBy>anshi</cp:lastModifiedBy>
  <cp:revision>497</cp:revision>
  <dcterms:created xsi:type="dcterms:W3CDTF">2019-01-09T10:33:00Z</dcterms:created>
  <dcterms:modified xsi:type="dcterms:W3CDTF">2023-11-29T20:50:06Z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A947ABF1C2524DB2BCA4AA90684EA4B3_12</vt:lpwstr>
  </property>
  <property fmtid="{D5CDD505-2E9C-101B-9397-08002B2CF9AE}" pid="3" name="KSOProductBuildVer">
    <vt:lpwstr>1033-12.2.0.13306</vt:lpwstr>
  </property>
</Properties>
</file>